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5" r:id="rId1"/>
  </p:sldMasterIdLst>
  <p:notesMasterIdLst>
    <p:notesMasterId r:id="rId50"/>
  </p:notesMasterIdLst>
  <p:sldIdLst>
    <p:sldId id="256" r:id="rId2"/>
    <p:sldId id="257" r:id="rId3"/>
    <p:sldId id="258" r:id="rId4"/>
    <p:sldId id="259" r:id="rId5"/>
    <p:sldId id="260" r:id="rId6"/>
    <p:sldId id="261" r:id="rId7"/>
    <p:sldId id="262" r:id="rId8"/>
    <p:sldId id="305" r:id="rId9"/>
    <p:sldId id="263" r:id="rId10"/>
    <p:sldId id="264" r:id="rId11"/>
    <p:sldId id="265" r:id="rId12"/>
    <p:sldId id="266" r:id="rId13"/>
    <p:sldId id="267" r:id="rId14"/>
    <p:sldId id="268" r:id="rId15"/>
    <p:sldId id="269" r:id="rId16"/>
    <p:sldId id="270" r:id="rId17"/>
    <p:sldId id="271" r:id="rId18"/>
    <p:sldId id="306"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7" r:id="rId33"/>
    <p:sldId id="288" r:id="rId34"/>
    <p:sldId id="289" r:id="rId35"/>
    <p:sldId id="290" r:id="rId36"/>
    <p:sldId id="291" r:id="rId37"/>
    <p:sldId id="292" r:id="rId38"/>
    <p:sldId id="293" r:id="rId39"/>
    <p:sldId id="294" r:id="rId40"/>
    <p:sldId id="295" r:id="rId41"/>
    <p:sldId id="296" r:id="rId42"/>
    <p:sldId id="297" r:id="rId43"/>
    <p:sldId id="299" r:id="rId44"/>
    <p:sldId id="300" r:id="rId45"/>
    <p:sldId id="303" r:id="rId46"/>
    <p:sldId id="302" r:id="rId47"/>
    <p:sldId id="304" r:id="rId48"/>
    <p:sldId id="301" r:id="rId49"/>
  </p:sldIdLst>
  <p:sldSz cx="9144000" cy="6858000" type="screen4x3"/>
  <p:notesSz cx="6858000" cy="9144000"/>
  <p:embeddedFontLst>
    <p:embeddedFont>
      <p:font typeface="Arial Black" panose="020B0A04020102020204" pitchFamily="34" charset="0"/>
      <p:regular r:id="rId51"/>
      <p:bold r:id="rId52"/>
    </p:embeddedFont>
    <p:embeddedFont>
      <p:font typeface="Calibri" panose="020F0502020204030204" pitchFamily="3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9770B8-0185-4223-98A4-028C5555B1F7}" v="65" dt="2018-08-18T15:18:52.9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18" autoAdjust="0"/>
    <p:restoredTop sz="94660"/>
  </p:normalViewPr>
  <p:slideViewPr>
    <p:cSldViewPr snapToGrid="0">
      <p:cViewPr varScale="1">
        <p:scale>
          <a:sx n="108" d="100"/>
          <a:sy n="108" d="100"/>
        </p:scale>
        <p:origin x="184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4.fntdata"/><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61"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6be449ac1b6a930c" providerId="LiveId" clId="{8E75A45C-7CAA-47BB-86A6-8A1B1A9F4432}"/>
  </pc:docChgLst>
  <pc:docChgLst>
    <pc:chgData userId="6be449ac1b6a930c" providerId="LiveId" clId="{AE9770B8-0185-4223-98A4-028C5555B1F7}"/>
    <pc:docChg chg="addSld modSld sldOrd">
      <pc:chgData name="" userId="6be449ac1b6a930c" providerId="LiveId" clId="{AE9770B8-0185-4223-98A4-028C5555B1F7}" dt="2018-08-18T15:18:52.915" v="64" actId="20577"/>
      <pc:docMkLst>
        <pc:docMk/>
      </pc:docMkLst>
      <pc:sldChg chg="modSp add ord">
        <pc:chgData name="" userId="6be449ac1b6a930c" providerId="LiveId" clId="{AE9770B8-0185-4223-98A4-028C5555B1F7}" dt="2018-08-18T15:15:06.306" v="25"/>
        <pc:sldMkLst>
          <pc:docMk/>
          <pc:sldMk cId="454788405" sldId="305"/>
        </pc:sldMkLst>
        <pc:spChg chg="mod">
          <ac:chgData name="" userId="6be449ac1b6a930c" providerId="LiveId" clId="{AE9770B8-0185-4223-98A4-028C5555B1F7}" dt="2018-08-18T15:14:16.079" v="24" actId="20577"/>
          <ac:spMkLst>
            <pc:docMk/>
            <pc:sldMk cId="454788405" sldId="305"/>
            <ac:spMk id="458" creationId="{00000000-0000-0000-0000-000000000000}"/>
          </ac:spMkLst>
        </pc:spChg>
      </pc:sldChg>
      <pc:sldChg chg="modSp add">
        <pc:chgData name="" userId="6be449ac1b6a930c" providerId="LiveId" clId="{AE9770B8-0185-4223-98A4-028C5555B1F7}" dt="2018-08-18T15:18:52.915" v="64" actId="20577"/>
        <pc:sldMkLst>
          <pc:docMk/>
          <pc:sldMk cId="3523948349" sldId="306"/>
        </pc:sldMkLst>
        <pc:spChg chg="mod">
          <ac:chgData name="" userId="6be449ac1b6a930c" providerId="LiveId" clId="{AE9770B8-0185-4223-98A4-028C5555B1F7}" dt="2018-08-18T15:18:52.915" v="64" actId="20577"/>
          <ac:spMkLst>
            <pc:docMk/>
            <pc:sldMk cId="3523948349" sldId="306"/>
            <ac:spMk id="458"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med" len="med"/>
            <a:tailEnd type="none" w="med" len="med"/>
          </a:ln>
        </p:spPr>
      </p:sp>
      <p:sp>
        <p:nvSpPr>
          <p:cNvPr id="6" name="Shape 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457200" marR="0" lvl="1" indent="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914400" marR="0" lvl="2" indent="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371600" marR="0" lvl="3" indent="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1828800" marR="0" lvl="4" indent="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med" len="med"/>
            <a:tailEnd type="none" w="med" len="med"/>
          </a:ln>
        </p:spPr>
      </p:sp>
      <p:sp>
        <p:nvSpPr>
          <p:cNvPr id="129" name="Shape 129"/>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
        <p:nvSpPr>
          <p:cNvPr id="130" name="Shape 130"/>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10</a:t>
            </a:fld>
            <a:endParaRPr lang="en-US" sz="1200" b="0" i="0" u="none" strike="noStrike" cap="none">
              <a:solidFill>
                <a:schemeClr val="dk1"/>
              </a:solidFill>
              <a:latin typeface="Arial"/>
              <a:ea typeface="Arial"/>
              <a:cs typeface="Arial"/>
              <a:sym typeface="Arial"/>
            </a:endParaRPr>
          </a:p>
        </p:txBody>
      </p:sp>
      <p:sp>
        <p:nvSpPr>
          <p:cNvPr id="195" name="Shape 19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96" name="Shape 196"/>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
        <p:nvSpPr>
          <p:cNvPr id="202" name="Shape 2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03" name="Shape 203"/>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12</a:t>
            </a:fld>
            <a:endParaRPr lang="en-US" sz="1200" b="0" i="0" u="none" strike="noStrike" cap="none">
              <a:solidFill>
                <a:schemeClr val="dk1"/>
              </a:solidFill>
              <a:latin typeface="Arial"/>
              <a:ea typeface="Arial"/>
              <a:cs typeface="Arial"/>
              <a:sym typeface="Arial"/>
            </a:endParaRPr>
          </a:p>
        </p:txBody>
      </p:sp>
      <p:sp>
        <p:nvSpPr>
          <p:cNvPr id="209" name="Shape 20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10" name="Shape 210"/>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
        <p:nvSpPr>
          <p:cNvPr id="217" name="Shape 2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18" name="Shape 218"/>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14</a:t>
            </a:fld>
            <a:endParaRPr lang="en-US" sz="1200" b="0" i="0" u="none" strike="noStrike" cap="none">
              <a:solidFill>
                <a:schemeClr val="dk1"/>
              </a:solidFill>
              <a:latin typeface="Arial"/>
              <a:ea typeface="Arial"/>
              <a:cs typeface="Arial"/>
              <a:sym typeface="Arial"/>
            </a:endParaRPr>
          </a:p>
        </p:txBody>
      </p:sp>
      <p:sp>
        <p:nvSpPr>
          <p:cNvPr id="225" name="Shape 22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26" name="Shape 226"/>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15</a:t>
            </a:fld>
            <a:endParaRPr lang="en-US" sz="1200" b="0" i="0" u="none" strike="noStrike" cap="none">
              <a:solidFill>
                <a:schemeClr val="dk1"/>
              </a:solidFill>
              <a:latin typeface="Arial"/>
              <a:ea typeface="Arial"/>
              <a:cs typeface="Arial"/>
              <a:sym typeface="Arial"/>
            </a:endParaRPr>
          </a:p>
        </p:txBody>
      </p:sp>
      <p:sp>
        <p:nvSpPr>
          <p:cNvPr id="232" name="Shape 23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33" name="Shape 233"/>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16</a:t>
            </a:fld>
            <a:endParaRPr lang="en-US" sz="1200" b="0" i="0" u="none" strike="noStrike" cap="none">
              <a:solidFill>
                <a:schemeClr val="dk1"/>
              </a:solidFill>
              <a:latin typeface="Arial"/>
              <a:ea typeface="Arial"/>
              <a:cs typeface="Arial"/>
              <a:sym typeface="Arial"/>
            </a:endParaRPr>
          </a:p>
        </p:txBody>
      </p:sp>
      <p:sp>
        <p:nvSpPr>
          <p:cNvPr id="240" name="Shape 24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41" name="Shape 241"/>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Shape 246"/>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17</a:t>
            </a:fld>
            <a:endParaRPr lang="en-US" sz="1200" b="0" i="0" u="none" strike="noStrike" cap="none">
              <a:solidFill>
                <a:schemeClr val="dk1"/>
              </a:solidFill>
              <a:latin typeface="Arial"/>
              <a:ea typeface="Arial"/>
              <a:cs typeface="Arial"/>
              <a:sym typeface="Arial"/>
            </a:endParaRPr>
          </a:p>
        </p:txBody>
      </p:sp>
      <p:sp>
        <p:nvSpPr>
          <p:cNvPr id="247" name="Shape 24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48" name="Shape 248"/>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18</a:t>
            </a:fld>
            <a:endParaRPr lang="en-US" sz="1200" b="0" i="0" u="none" strike="noStrike" cap="none">
              <a:solidFill>
                <a:schemeClr val="dk1"/>
              </a:solidFill>
              <a:latin typeface="Arial"/>
              <a:ea typeface="Arial"/>
              <a:cs typeface="Arial"/>
              <a:sym typeface="Arial"/>
            </a:endParaRPr>
          </a:p>
        </p:txBody>
      </p:sp>
      <p:sp>
        <p:nvSpPr>
          <p:cNvPr id="455" name="Shape 4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56" name="Shape 456"/>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extLst>
      <p:ext uri="{BB962C8B-B14F-4D97-AF65-F5344CB8AC3E}">
        <p14:creationId xmlns:p14="http://schemas.microsoft.com/office/powerpoint/2010/main" val="32971019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19</a:t>
            </a:fld>
            <a:endParaRPr lang="en-US" sz="1200" b="0" i="0" u="none" strike="noStrike" cap="none">
              <a:solidFill>
                <a:schemeClr val="dk1"/>
              </a:solidFill>
              <a:latin typeface="Arial"/>
              <a:ea typeface="Arial"/>
              <a:cs typeface="Arial"/>
              <a:sym typeface="Arial"/>
            </a:endParaRPr>
          </a:p>
        </p:txBody>
      </p:sp>
      <p:sp>
        <p:nvSpPr>
          <p:cNvPr id="254" name="Shape 2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55" name="Shape 255"/>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2</a:t>
            </a:fld>
            <a:endParaRPr lang="en-US" sz="1200">
              <a:solidFill>
                <a:schemeClr val="dk1"/>
              </a:solidFill>
              <a:latin typeface="Arial"/>
              <a:ea typeface="Arial"/>
              <a:cs typeface="Arial"/>
              <a:sym typeface="Arial"/>
            </a:endParaRPr>
          </a:p>
        </p:txBody>
      </p:sp>
      <p:sp>
        <p:nvSpPr>
          <p:cNvPr id="139" name="Shape 13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40" name="Shape 140"/>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20</a:t>
            </a:fld>
            <a:endParaRPr lang="en-US" sz="1200" b="0" i="0" u="none" strike="noStrike" cap="none">
              <a:solidFill>
                <a:schemeClr val="dk1"/>
              </a:solidFill>
              <a:latin typeface="Arial"/>
              <a:ea typeface="Arial"/>
              <a:cs typeface="Arial"/>
              <a:sym typeface="Arial"/>
            </a:endParaRPr>
          </a:p>
        </p:txBody>
      </p:sp>
      <p:sp>
        <p:nvSpPr>
          <p:cNvPr id="261" name="Shape 2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62" name="Shape 262"/>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Shape 267"/>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21</a:t>
            </a:fld>
            <a:endParaRPr lang="en-US" sz="1200" b="0" i="0" u="none" strike="noStrike" cap="none">
              <a:solidFill>
                <a:schemeClr val="dk1"/>
              </a:solidFill>
              <a:latin typeface="Arial"/>
              <a:ea typeface="Arial"/>
              <a:cs typeface="Arial"/>
              <a:sym typeface="Arial"/>
            </a:endParaRPr>
          </a:p>
        </p:txBody>
      </p:sp>
      <p:sp>
        <p:nvSpPr>
          <p:cNvPr id="268" name="Shape 26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69" name="Shape 269"/>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22</a:t>
            </a:fld>
            <a:endParaRPr lang="en-US" sz="1200" b="0" i="0" u="none" strike="noStrike" cap="none">
              <a:solidFill>
                <a:schemeClr val="dk1"/>
              </a:solidFill>
              <a:latin typeface="Arial"/>
              <a:ea typeface="Arial"/>
              <a:cs typeface="Arial"/>
              <a:sym typeface="Arial"/>
            </a:endParaRPr>
          </a:p>
        </p:txBody>
      </p:sp>
      <p:sp>
        <p:nvSpPr>
          <p:cNvPr id="276" name="Shape 27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77" name="Shape 277"/>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23</a:t>
            </a:fld>
            <a:endParaRPr lang="en-US" sz="1200" b="0" i="0" u="none" strike="noStrike" cap="none">
              <a:solidFill>
                <a:schemeClr val="dk1"/>
              </a:solidFill>
              <a:latin typeface="Arial"/>
              <a:ea typeface="Arial"/>
              <a:cs typeface="Arial"/>
              <a:sym typeface="Arial"/>
            </a:endParaRPr>
          </a:p>
        </p:txBody>
      </p:sp>
      <p:sp>
        <p:nvSpPr>
          <p:cNvPr id="284" name="Shape 28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85" name="Shape 285"/>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Shape 291"/>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24</a:t>
            </a:fld>
            <a:endParaRPr lang="en-US" sz="1200" b="0" i="0" u="none" strike="noStrike" cap="none">
              <a:solidFill>
                <a:schemeClr val="dk1"/>
              </a:solidFill>
              <a:latin typeface="Arial"/>
              <a:ea typeface="Arial"/>
              <a:cs typeface="Arial"/>
              <a:sym typeface="Arial"/>
            </a:endParaRPr>
          </a:p>
        </p:txBody>
      </p:sp>
      <p:sp>
        <p:nvSpPr>
          <p:cNvPr id="292" name="Shape 2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93" name="Shape 293"/>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25</a:t>
            </a:fld>
            <a:endParaRPr lang="en-US" sz="1200" b="0" i="0" u="none" strike="noStrike" cap="none">
              <a:solidFill>
                <a:schemeClr val="dk1"/>
              </a:solidFill>
              <a:latin typeface="Arial"/>
              <a:ea typeface="Arial"/>
              <a:cs typeface="Arial"/>
              <a:sym typeface="Arial"/>
            </a:endParaRPr>
          </a:p>
        </p:txBody>
      </p:sp>
      <p:sp>
        <p:nvSpPr>
          <p:cNvPr id="299" name="Shape 29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00" name="Shape 300"/>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26</a:t>
            </a:fld>
            <a:endParaRPr lang="en-US" sz="1200" b="0" i="0" u="none" strike="noStrike" cap="none">
              <a:solidFill>
                <a:schemeClr val="dk1"/>
              </a:solidFill>
              <a:latin typeface="Arial"/>
              <a:ea typeface="Arial"/>
              <a:cs typeface="Arial"/>
              <a:sym typeface="Arial"/>
            </a:endParaRPr>
          </a:p>
        </p:txBody>
      </p:sp>
      <p:sp>
        <p:nvSpPr>
          <p:cNvPr id="306" name="Shape 3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07" name="Shape 307"/>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27</a:t>
            </a:fld>
            <a:endParaRPr lang="en-US" sz="1200" b="0" i="0" u="none" strike="noStrike" cap="none">
              <a:solidFill>
                <a:schemeClr val="dk1"/>
              </a:solidFill>
              <a:latin typeface="Arial"/>
              <a:ea typeface="Arial"/>
              <a:cs typeface="Arial"/>
              <a:sym typeface="Arial"/>
            </a:endParaRPr>
          </a:p>
        </p:txBody>
      </p:sp>
      <p:sp>
        <p:nvSpPr>
          <p:cNvPr id="313" name="Shape 31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14" name="Shape 314"/>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28</a:t>
            </a:fld>
            <a:endParaRPr lang="en-US" sz="1200" b="0" i="0" u="none" strike="noStrike" cap="none">
              <a:solidFill>
                <a:schemeClr val="dk1"/>
              </a:solidFill>
              <a:latin typeface="Arial"/>
              <a:ea typeface="Arial"/>
              <a:cs typeface="Arial"/>
              <a:sym typeface="Arial"/>
            </a:endParaRPr>
          </a:p>
        </p:txBody>
      </p:sp>
      <p:sp>
        <p:nvSpPr>
          <p:cNvPr id="320" name="Shape 3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21" name="Shape 321"/>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Shape 326"/>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29</a:t>
            </a:fld>
            <a:endParaRPr lang="en-US" sz="1200" b="0" i="0" u="none" strike="noStrike" cap="none">
              <a:solidFill>
                <a:schemeClr val="dk1"/>
              </a:solidFill>
              <a:latin typeface="Arial"/>
              <a:ea typeface="Arial"/>
              <a:cs typeface="Arial"/>
              <a:sym typeface="Arial"/>
            </a:endParaRPr>
          </a:p>
        </p:txBody>
      </p:sp>
      <p:sp>
        <p:nvSpPr>
          <p:cNvPr id="327" name="Shape 32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146" name="Shape 14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Shape 333"/>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30</a:t>
            </a:fld>
            <a:endParaRPr lang="en-US" sz="1200" b="0" i="0" u="none" strike="noStrike" cap="none">
              <a:solidFill>
                <a:schemeClr val="dk1"/>
              </a:solidFill>
              <a:latin typeface="Arial"/>
              <a:ea typeface="Arial"/>
              <a:cs typeface="Arial"/>
              <a:sym typeface="Arial"/>
            </a:endParaRPr>
          </a:p>
        </p:txBody>
      </p:sp>
      <p:sp>
        <p:nvSpPr>
          <p:cNvPr id="334" name="Shape 33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35" name="Shape 335"/>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31</a:t>
            </a:fld>
            <a:endParaRPr lang="en-US" sz="1200" b="0" i="0" u="none" strike="noStrike" cap="none">
              <a:solidFill>
                <a:schemeClr val="dk1"/>
              </a:solidFill>
              <a:latin typeface="Arial"/>
              <a:ea typeface="Arial"/>
              <a:cs typeface="Arial"/>
              <a:sym typeface="Arial"/>
            </a:endParaRPr>
          </a:p>
        </p:txBody>
      </p:sp>
      <p:sp>
        <p:nvSpPr>
          <p:cNvPr id="342" name="Shape 3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43" name="Shape 343"/>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Shape 362"/>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32</a:t>
            </a:fld>
            <a:endParaRPr lang="en-US" sz="1200" b="0" i="0" u="none" strike="noStrike" cap="none">
              <a:solidFill>
                <a:schemeClr val="dk1"/>
              </a:solidFill>
              <a:latin typeface="Arial"/>
              <a:ea typeface="Arial"/>
              <a:cs typeface="Arial"/>
              <a:sym typeface="Arial"/>
            </a:endParaRPr>
          </a:p>
        </p:txBody>
      </p:sp>
      <p:sp>
        <p:nvSpPr>
          <p:cNvPr id="363" name="Shape 36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64" name="Shape 364"/>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Shape 369"/>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33</a:t>
            </a:fld>
            <a:endParaRPr lang="en-US" sz="1200" b="0" i="0" u="none" strike="noStrike" cap="none">
              <a:solidFill>
                <a:schemeClr val="dk1"/>
              </a:solidFill>
              <a:latin typeface="Arial"/>
              <a:ea typeface="Arial"/>
              <a:cs typeface="Arial"/>
              <a:sym typeface="Arial"/>
            </a:endParaRPr>
          </a:p>
        </p:txBody>
      </p:sp>
      <p:sp>
        <p:nvSpPr>
          <p:cNvPr id="370" name="Shape 3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71" name="Shape 371"/>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Shape 376"/>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34</a:t>
            </a:fld>
            <a:endParaRPr lang="en-US" sz="1200" b="0" i="0" u="none" strike="noStrike" cap="none">
              <a:solidFill>
                <a:schemeClr val="dk1"/>
              </a:solidFill>
              <a:latin typeface="Arial"/>
              <a:ea typeface="Arial"/>
              <a:cs typeface="Arial"/>
              <a:sym typeface="Arial"/>
            </a:endParaRPr>
          </a:p>
        </p:txBody>
      </p:sp>
      <p:sp>
        <p:nvSpPr>
          <p:cNvPr id="377" name="Shape 37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78" name="Shape 378"/>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Shape 383"/>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35</a:t>
            </a:fld>
            <a:endParaRPr lang="en-US" sz="1200" b="0" i="0" u="none" strike="noStrike" cap="none">
              <a:solidFill>
                <a:schemeClr val="dk1"/>
              </a:solidFill>
              <a:latin typeface="Arial"/>
              <a:ea typeface="Arial"/>
              <a:cs typeface="Arial"/>
              <a:sym typeface="Arial"/>
            </a:endParaRPr>
          </a:p>
        </p:txBody>
      </p:sp>
      <p:sp>
        <p:nvSpPr>
          <p:cNvPr id="384" name="Shape 38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85" name="Shape 385"/>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36</a:t>
            </a:fld>
            <a:endParaRPr lang="en-US" sz="1200" b="0" i="0" u="none" strike="noStrike" cap="none">
              <a:solidFill>
                <a:schemeClr val="dk1"/>
              </a:solidFill>
              <a:latin typeface="Arial"/>
              <a:ea typeface="Arial"/>
              <a:cs typeface="Arial"/>
              <a:sym typeface="Arial"/>
            </a:endParaRPr>
          </a:p>
        </p:txBody>
      </p:sp>
      <p:sp>
        <p:nvSpPr>
          <p:cNvPr id="392" name="Shape 3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93" name="Shape 393"/>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Shape 39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37</a:t>
            </a:fld>
            <a:endParaRPr lang="en-US" sz="1200" b="0" i="0" u="none" strike="noStrike" cap="none">
              <a:solidFill>
                <a:schemeClr val="dk1"/>
              </a:solidFill>
              <a:latin typeface="Arial"/>
              <a:ea typeface="Arial"/>
              <a:cs typeface="Arial"/>
              <a:sym typeface="Arial"/>
            </a:endParaRPr>
          </a:p>
        </p:txBody>
      </p:sp>
      <p:sp>
        <p:nvSpPr>
          <p:cNvPr id="399" name="Shape 39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00" name="Shape 400"/>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Shape 405"/>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38</a:t>
            </a:fld>
            <a:endParaRPr lang="en-US" sz="1200" b="0" i="0" u="none" strike="noStrike" cap="none">
              <a:solidFill>
                <a:schemeClr val="dk1"/>
              </a:solidFill>
              <a:latin typeface="Arial"/>
              <a:ea typeface="Arial"/>
              <a:cs typeface="Arial"/>
              <a:sym typeface="Arial"/>
            </a:endParaRPr>
          </a:p>
        </p:txBody>
      </p:sp>
      <p:sp>
        <p:nvSpPr>
          <p:cNvPr id="406" name="Shape 4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07" name="Shape 407"/>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Shape 412"/>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39</a:t>
            </a:fld>
            <a:endParaRPr lang="en-US" sz="1200" b="0" i="0" u="none" strike="noStrike" cap="none">
              <a:solidFill>
                <a:schemeClr val="dk1"/>
              </a:solidFill>
              <a:latin typeface="Arial"/>
              <a:ea typeface="Arial"/>
              <a:cs typeface="Arial"/>
              <a:sym typeface="Arial"/>
            </a:endParaRPr>
          </a:p>
        </p:txBody>
      </p:sp>
      <p:sp>
        <p:nvSpPr>
          <p:cNvPr id="413" name="Shape 41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14" name="Shape 414"/>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Shape 419"/>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40</a:t>
            </a:fld>
            <a:endParaRPr lang="en-US" sz="1200" b="0" i="0" u="none" strike="noStrike" cap="none">
              <a:solidFill>
                <a:schemeClr val="dk1"/>
              </a:solidFill>
              <a:latin typeface="Arial"/>
              <a:ea typeface="Arial"/>
              <a:cs typeface="Arial"/>
              <a:sym typeface="Arial"/>
            </a:endParaRPr>
          </a:p>
        </p:txBody>
      </p:sp>
      <p:sp>
        <p:nvSpPr>
          <p:cNvPr id="420" name="Shape 4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21" name="Shape 421"/>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Shape 426"/>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41</a:t>
            </a:fld>
            <a:endParaRPr lang="en-US" sz="1200" b="0" i="0" u="none" strike="noStrike" cap="none">
              <a:solidFill>
                <a:schemeClr val="dk1"/>
              </a:solidFill>
              <a:latin typeface="Arial"/>
              <a:ea typeface="Arial"/>
              <a:cs typeface="Arial"/>
              <a:sym typeface="Arial"/>
            </a:endParaRPr>
          </a:p>
        </p:txBody>
      </p:sp>
      <p:sp>
        <p:nvSpPr>
          <p:cNvPr id="427" name="Shape 42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28" name="Shape 428"/>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Shape 433"/>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42</a:t>
            </a:fld>
            <a:endParaRPr lang="en-US" sz="1200" b="0" i="0" u="none" strike="noStrike" cap="none">
              <a:solidFill>
                <a:schemeClr val="dk1"/>
              </a:solidFill>
              <a:latin typeface="Arial"/>
              <a:ea typeface="Arial"/>
              <a:cs typeface="Arial"/>
              <a:sym typeface="Arial"/>
            </a:endParaRPr>
          </a:p>
        </p:txBody>
      </p:sp>
      <p:sp>
        <p:nvSpPr>
          <p:cNvPr id="434" name="Shape 43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35" name="Shape 435"/>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Shape 447"/>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43</a:t>
            </a:fld>
            <a:endParaRPr lang="en-US" sz="1200" b="0" i="0" u="none" strike="noStrike" cap="none">
              <a:solidFill>
                <a:schemeClr val="dk1"/>
              </a:solidFill>
              <a:latin typeface="Arial"/>
              <a:ea typeface="Arial"/>
              <a:cs typeface="Arial"/>
              <a:sym typeface="Arial"/>
            </a:endParaRPr>
          </a:p>
        </p:txBody>
      </p:sp>
      <p:sp>
        <p:nvSpPr>
          <p:cNvPr id="448" name="Shape 4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49" name="Shape 449"/>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44</a:t>
            </a:fld>
            <a:endParaRPr lang="en-US" sz="1200" b="0" i="0" u="none" strike="noStrike" cap="none">
              <a:solidFill>
                <a:schemeClr val="dk1"/>
              </a:solidFill>
              <a:latin typeface="Arial"/>
              <a:ea typeface="Arial"/>
              <a:cs typeface="Arial"/>
              <a:sym typeface="Arial"/>
            </a:endParaRPr>
          </a:p>
        </p:txBody>
      </p:sp>
      <p:sp>
        <p:nvSpPr>
          <p:cNvPr id="455" name="Shape 4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56" name="Shape 456"/>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45</a:t>
            </a:fld>
            <a:endParaRPr lang="en-US" sz="1200" b="0" i="0" u="none" strike="noStrike" cap="none">
              <a:solidFill>
                <a:schemeClr val="dk1"/>
              </a:solidFill>
              <a:latin typeface="Arial"/>
              <a:ea typeface="Arial"/>
              <a:cs typeface="Arial"/>
              <a:sym typeface="Arial"/>
            </a:endParaRPr>
          </a:p>
        </p:txBody>
      </p:sp>
      <p:sp>
        <p:nvSpPr>
          <p:cNvPr id="455" name="Shape 4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56" name="Shape 456"/>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extLst>
      <p:ext uri="{BB962C8B-B14F-4D97-AF65-F5344CB8AC3E}">
        <p14:creationId xmlns:p14="http://schemas.microsoft.com/office/powerpoint/2010/main" val="10077941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46</a:t>
            </a:fld>
            <a:endParaRPr lang="en-US" sz="1200" b="0" i="0" u="none" strike="noStrike" cap="none">
              <a:solidFill>
                <a:schemeClr val="dk1"/>
              </a:solidFill>
              <a:latin typeface="Arial"/>
              <a:ea typeface="Arial"/>
              <a:cs typeface="Arial"/>
              <a:sym typeface="Arial"/>
            </a:endParaRPr>
          </a:p>
        </p:txBody>
      </p:sp>
      <p:sp>
        <p:nvSpPr>
          <p:cNvPr id="455" name="Shape 4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56" name="Shape 456"/>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extLst>
      <p:ext uri="{BB962C8B-B14F-4D97-AF65-F5344CB8AC3E}">
        <p14:creationId xmlns:p14="http://schemas.microsoft.com/office/powerpoint/2010/main" val="42773702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47</a:t>
            </a:fld>
            <a:endParaRPr lang="en-US" sz="1200" b="0" i="0" u="none" strike="noStrike" cap="none">
              <a:solidFill>
                <a:schemeClr val="dk1"/>
              </a:solidFill>
              <a:latin typeface="Arial"/>
              <a:ea typeface="Arial"/>
              <a:cs typeface="Arial"/>
              <a:sym typeface="Arial"/>
            </a:endParaRPr>
          </a:p>
        </p:txBody>
      </p:sp>
      <p:sp>
        <p:nvSpPr>
          <p:cNvPr id="455" name="Shape 4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56" name="Shape 456"/>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extLst>
      <p:ext uri="{BB962C8B-B14F-4D97-AF65-F5344CB8AC3E}">
        <p14:creationId xmlns:p14="http://schemas.microsoft.com/office/powerpoint/2010/main" val="44003294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Shape 461"/>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48</a:t>
            </a:fld>
            <a:endParaRPr lang="en-US" sz="1200">
              <a:solidFill>
                <a:schemeClr val="dk1"/>
              </a:solidFill>
              <a:latin typeface="Arial"/>
              <a:ea typeface="Arial"/>
              <a:cs typeface="Arial"/>
              <a:sym typeface="Arial"/>
            </a:endParaRPr>
          </a:p>
        </p:txBody>
      </p:sp>
      <p:sp>
        <p:nvSpPr>
          <p:cNvPr id="462" name="Shape 4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63" name="Shape 463"/>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
        <p:nvSpPr>
          <p:cNvPr id="163" name="Shape 16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
        <p:nvSpPr>
          <p:cNvPr id="173" name="Shape 17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
        <p:nvSpPr>
          <p:cNvPr id="181" name="Shape 1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82" name="Shape 182"/>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
        <p:nvSpPr>
          <p:cNvPr id="455" name="Shape 4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56" name="Shape 456"/>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extLst>
      <p:ext uri="{BB962C8B-B14F-4D97-AF65-F5344CB8AC3E}">
        <p14:creationId xmlns:p14="http://schemas.microsoft.com/office/powerpoint/2010/main" val="2666005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76200" algn="r" rtl="0">
              <a:spcBef>
                <a:spcPts val="0"/>
              </a:spcBef>
              <a:spcAft>
                <a:spcPts val="0"/>
              </a:spcAft>
              <a:buClr>
                <a:schemeClr val="dk1"/>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
        <p:nvSpPr>
          <p:cNvPr id="188" name="Shape 18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89" name="Shape 189"/>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endParaRPr sz="1200" b="1" i="0" u="none" strike="noStrike" cap="none">
              <a:solidFill>
                <a:srgbClr val="FF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Chapter Opener">
    <p:spTree>
      <p:nvGrpSpPr>
        <p:cNvPr id="1" name="Shape 109"/>
        <p:cNvGrpSpPr/>
        <p:nvPr/>
      </p:nvGrpSpPr>
      <p:grpSpPr>
        <a:xfrm>
          <a:off x="0" y="0"/>
          <a:ext cx="0" cy="0"/>
          <a:chOff x="0" y="0"/>
          <a:chExt cx="0" cy="0"/>
        </a:xfrm>
      </p:grpSpPr>
      <p:sp>
        <p:nvSpPr>
          <p:cNvPr id="110" name="Shape 110"/>
          <p:cNvSpPr/>
          <p:nvPr/>
        </p:nvSpPr>
        <p:spPr>
          <a:xfrm>
            <a:off x="0" y="0"/>
            <a:ext cx="9144000" cy="1371600"/>
          </a:xfrm>
          <a:prstGeom prst="rect">
            <a:avLst/>
          </a:prstGeom>
          <a:solidFill>
            <a:srgbClr val="59305B"/>
          </a:solidFill>
          <a:ln>
            <a:noFill/>
          </a:ln>
        </p:spPr>
        <p:txBody>
          <a:bodyPr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1" name="Shape 111"/>
          <p:cNvSpPr txBox="1">
            <a:spLocks noGrp="1"/>
          </p:cNvSpPr>
          <p:nvPr>
            <p:ph type="title"/>
          </p:nvPr>
        </p:nvSpPr>
        <p:spPr>
          <a:xfrm>
            <a:off x="457200" y="228600"/>
            <a:ext cx="8229600" cy="622800"/>
          </a:xfrm>
          <a:prstGeom prst="rect">
            <a:avLst/>
          </a:prstGeom>
          <a:noFill/>
          <a:ln>
            <a:noFill/>
          </a:ln>
        </p:spPr>
        <p:txBody>
          <a:bodyPr wrap="square" lIns="91425" tIns="91425" rIns="91425" bIns="91425" anchor="t" anchorCtr="0"/>
          <a:lstStyle>
            <a:lvl1pPr marL="0" marR="0" lvl="0" indent="0" algn="ctr" rtl="0">
              <a:spcBef>
                <a:spcPts val="0"/>
              </a:spcBef>
              <a:buClr>
                <a:schemeClr val="lt1"/>
              </a:buClr>
              <a:buSzPts val="3600"/>
              <a:buFont typeface="Arial"/>
              <a:buNone/>
              <a:defRPr sz="3600" b="0" i="0" u="none" strike="noStrike" cap="none">
                <a:solidFill>
                  <a:schemeClr val="lt1"/>
                </a:solidFill>
                <a:latin typeface="Arial"/>
                <a:ea typeface="Arial"/>
                <a:cs typeface="Arial"/>
                <a:sym typeface="Arial"/>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112" name="Shape 112"/>
          <p:cNvSpPr txBox="1">
            <a:spLocks noGrp="1"/>
          </p:cNvSpPr>
          <p:nvPr>
            <p:ph type="body" idx="1"/>
          </p:nvPr>
        </p:nvSpPr>
        <p:spPr>
          <a:xfrm>
            <a:off x="457200" y="816430"/>
            <a:ext cx="8229600" cy="479100"/>
          </a:xfrm>
          <a:prstGeom prst="rect">
            <a:avLst/>
          </a:prstGeom>
          <a:noFill/>
          <a:ln>
            <a:noFill/>
          </a:ln>
        </p:spPr>
        <p:txBody>
          <a:bodyPr wrap="square" lIns="91425" tIns="91425" rIns="91425" bIns="91425" anchor="t" anchorCtr="0"/>
          <a:lstStyle>
            <a:lvl1pPr marL="0" marR="0" lvl="0" indent="0" algn="l" rtl="0">
              <a:spcBef>
                <a:spcPts val="0"/>
              </a:spcBef>
              <a:buClr>
                <a:srgbClr val="59305B"/>
              </a:buClr>
              <a:buSzPts val="2400"/>
              <a:buFont typeface="Arial"/>
              <a:buNone/>
              <a:defRPr sz="2400" b="0" i="0" u="none" strike="noStrike" cap="none">
                <a:solidFill>
                  <a:schemeClr val="lt1"/>
                </a:solidFill>
                <a:latin typeface="Arial"/>
                <a:ea typeface="Arial"/>
                <a:cs typeface="Arial"/>
                <a:sym typeface="Arial"/>
              </a:defRPr>
            </a:lvl1pPr>
            <a:lvl2pPr marL="0" marR="0" lvl="1" indent="0" algn="l" rtl="0">
              <a:spcBef>
                <a:spcPts val="0"/>
              </a:spcBef>
              <a:buClr>
                <a:srgbClr val="59305B"/>
              </a:buClr>
              <a:buSzPts val="2400"/>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59305B"/>
              </a:buClr>
              <a:buSzPts val="2400"/>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59305B"/>
              </a:buClr>
              <a:buSzPts val="2400"/>
              <a:buFont typeface="Courier New"/>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59305B"/>
              </a:buClr>
              <a:buSzPts val="2400"/>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chemeClr val="lt1"/>
              </a:buClr>
              <a:buSzPts val="2400"/>
              <a:buFont typeface="Arial"/>
              <a:buNone/>
              <a:defRPr sz="2400" b="0" i="0" u="none" strike="noStrike" cap="none">
                <a:solidFill>
                  <a:schemeClr val="lt1"/>
                </a:solidFill>
                <a:latin typeface="Calibri"/>
                <a:ea typeface="Calibri"/>
                <a:cs typeface="Calibri"/>
                <a:sym typeface="Calibri"/>
              </a:defRPr>
            </a:lvl6pPr>
            <a:lvl7pPr marL="0" marR="0" lvl="6" indent="0" algn="l" rtl="0">
              <a:spcBef>
                <a:spcPts val="0"/>
              </a:spcBef>
              <a:buClr>
                <a:schemeClr val="lt1"/>
              </a:buClr>
              <a:buSzPts val="2400"/>
              <a:buFont typeface="Arial"/>
              <a:buNone/>
              <a:defRPr sz="2400" b="0" i="0" u="none" strike="noStrike" cap="none">
                <a:solidFill>
                  <a:schemeClr val="lt1"/>
                </a:solidFill>
                <a:latin typeface="Calibri"/>
                <a:ea typeface="Calibri"/>
                <a:cs typeface="Calibri"/>
                <a:sym typeface="Calibri"/>
              </a:defRPr>
            </a:lvl7pPr>
            <a:lvl8pPr marL="0" marR="0" lvl="7" indent="0" algn="l" rtl="0">
              <a:spcBef>
                <a:spcPts val="0"/>
              </a:spcBef>
              <a:buClr>
                <a:schemeClr val="lt1"/>
              </a:buClr>
              <a:buSzPts val="2400"/>
              <a:buFont typeface="Arial"/>
              <a:buNone/>
              <a:defRPr sz="2400" b="0" i="0" u="none" strike="noStrike" cap="none">
                <a:solidFill>
                  <a:schemeClr val="lt1"/>
                </a:solidFill>
                <a:latin typeface="Calibri"/>
                <a:ea typeface="Calibri"/>
                <a:cs typeface="Calibri"/>
                <a:sym typeface="Calibri"/>
              </a:defRPr>
            </a:lvl8pPr>
            <a:lvl9pPr marL="0" marR="0" lvl="8" indent="0" algn="l" rtl="0">
              <a:spcBef>
                <a:spcPts val="0"/>
              </a:spcBef>
              <a:buClr>
                <a:schemeClr val="lt1"/>
              </a:buClr>
              <a:buSzPts val="2400"/>
              <a:buFont typeface="Arial"/>
              <a:buNone/>
              <a:defRPr sz="2400" b="0" i="0" u="none" strike="noStrike" cap="none">
                <a:solidFill>
                  <a:schemeClr val="lt1"/>
                </a:solidFill>
                <a:latin typeface="Calibri"/>
                <a:ea typeface="Calibri"/>
                <a:cs typeface="Calibri"/>
                <a:sym typeface="Calibri"/>
              </a:defRPr>
            </a:lvl9pPr>
          </a:lstStyle>
          <a:p>
            <a:endParaRPr/>
          </a:p>
        </p:txBody>
      </p:sp>
      <p:sp>
        <p:nvSpPr>
          <p:cNvPr id="113" name="Shape 113"/>
          <p:cNvSpPr txBox="1">
            <a:spLocks noGrp="1"/>
          </p:cNvSpPr>
          <p:nvPr>
            <p:ph type="body" idx="2"/>
          </p:nvPr>
        </p:nvSpPr>
        <p:spPr>
          <a:xfrm>
            <a:off x="5029200" y="1600201"/>
            <a:ext cx="3657600" cy="1600200"/>
          </a:xfrm>
          <a:prstGeom prst="rect">
            <a:avLst/>
          </a:prstGeom>
          <a:noFill/>
          <a:ln>
            <a:noFill/>
          </a:ln>
        </p:spPr>
        <p:txBody>
          <a:bodyPr wrap="square" lIns="91425" tIns="91425" rIns="91425" bIns="91425" anchor="b" anchorCtr="0"/>
          <a:lstStyle>
            <a:lvl1pPr marL="0" marR="0" lvl="0" indent="0" algn="l" rtl="0">
              <a:spcBef>
                <a:spcPts val="0"/>
              </a:spcBef>
              <a:buClr>
                <a:srgbClr val="59305B"/>
              </a:buClr>
              <a:buSzPts val="4400"/>
              <a:buFont typeface="Arial"/>
              <a:buNone/>
              <a:defRPr sz="4400" b="0" i="0" u="none" strike="noStrike" cap="none">
                <a:solidFill>
                  <a:schemeClr val="dk1"/>
                </a:solidFill>
                <a:latin typeface="Arial"/>
                <a:ea typeface="Arial"/>
                <a:cs typeface="Arial"/>
                <a:sym typeface="Arial"/>
              </a:defRPr>
            </a:lvl1pPr>
            <a:lvl2pPr marL="0" marR="0" lvl="1" indent="0" algn="l" rtl="0">
              <a:spcBef>
                <a:spcPts val="0"/>
              </a:spcBef>
              <a:buClr>
                <a:srgbClr val="59305B"/>
              </a:buClr>
              <a:buSzPts val="4400"/>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59305B"/>
              </a:buClr>
              <a:buSzPts val="4400"/>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59305B"/>
              </a:buClr>
              <a:buSzPts val="4400"/>
              <a:buFont typeface="Courier New"/>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59305B"/>
              </a:buClr>
              <a:buSzPts val="4400"/>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chemeClr val="dk1"/>
              </a:buClr>
              <a:buSzPts val="4400"/>
              <a:buFont typeface="Arial"/>
              <a:buNone/>
              <a:defRPr sz="4400" b="0" i="0" u="none" strike="noStrike" cap="none">
                <a:solidFill>
                  <a:schemeClr val="dk1"/>
                </a:solidFill>
                <a:latin typeface="Calibri"/>
                <a:ea typeface="Calibri"/>
                <a:cs typeface="Calibri"/>
                <a:sym typeface="Calibri"/>
              </a:defRPr>
            </a:lvl6pPr>
            <a:lvl7pPr marL="0" marR="0" lvl="6" indent="0" algn="l" rtl="0">
              <a:spcBef>
                <a:spcPts val="0"/>
              </a:spcBef>
              <a:buClr>
                <a:schemeClr val="dk1"/>
              </a:buClr>
              <a:buSzPts val="4400"/>
              <a:buFont typeface="Arial"/>
              <a:buNone/>
              <a:defRPr sz="4400" b="0" i="0" u="none" strike="noStrike" cap="none">
                <a:solidFill>
                  <a:schemeClr val="dk1"/>
                </a:solidFill>
                <a:latin typeface="Calibri"/>
                <a:ea typeface="Calibri"/>
                <a:cs typeface="Calibri"/>
                <a:sym typeface="Calibri"/>
              </a:defRPr>
            </a:lvl7pPr>
            <a:lvl8pPr marL="0" marR="0" lvl="7" indent="0" algn="l" rtl="0">
              <a:spcBef>
                <a:spcPts val="0"/>
              </a:spcBef>
              <a:buClr>
                <a:schemeClr val="dk1"/>
              </a:buClr>
              <a:buSzPts val="4400"/>
              <a:buFont typeface="Arial"/>
              <a:buNone/>
              <a:defRPr sz="4400" b="0" i="0" u="none" strike="noStrike" cap="none">
                <a:solidFill>
                  <a:schemeClr val="dk1"/>
                </a:solidFill>
                <a:latin typeface="Calibri"/>
                <a:ea typeface="Calibri"/>
                <a:cs typeface="Calibri"/>
                <a:sym typeface="Calibri"/>
              </a:defRPr>
            </a:lvl8pPr>
            <a:lvl9pPr marL="0" marR="0" lvl="8" indent="0" algn="l" rtl="0">
              <a:spcBef>
                <a:spcPts val="0"/>
              </a:spcBef>
              <a:buClr>
                <a:schemeClr val="dk1"/>
              </a:buClr>
              <a:buSzPts val="4400"/>
              <a:buFont typeface="Arial"/>
              <a:buNone/>
              <a:defRPr sz="4400" b="0" i="0" u="none" strike="noStrike" cap="none">
                <a:solidFill>
                  <a:schemeClr val="dk1"/>
                </a:solidFill>
                <a:latin typeface="Calibri"/>
                <a:ea typeface="Calibri"/>
                <a:cs typeface="Calibri"/>
                <a:sym typeface="Calibri"/>
              </a:defRPr>
            </a:lvl9pPr>
          </a:lstStyle>
          <a:p>
            <a:endParaRPr/>
          </a:p>
        </p:txBody>
      </p:sp>
      <p:sp>
        <p:nvSpPr>
          <p:cNvPr id="114" name="Shape 114"/>
          <p:cNvSpPr txBox="1">
            <a:spLocks noGrp="1"/>
          </p:cNvSpPr>
          <p:nvPr>
            <p:ph type="body" idx="3"/>
          </p:nvPr>
        </p:nvSpPr>
        <p:spPr>
          <a:xfrm>
            <a:off x="5029200" y="3200400"/>
            <a:ext cx="3657600" cy="2925900"/>
          </a:xfrm>
          <a:prstGeom prst="rect">
            <a:avLst/>
          </a:prstGeom>
          <a:noFill/>
          <a:ln>
            <a:noFill/>
          </a:ln>
        </p:spPr>
        <p:txBody>
          <a:bodyPr wrap="square" lIns="91425" tIns="91425" rIns="91425" bIns="91425" anchor="t" anchorCtr="0"/>
          <a:lstStyle>
            <a:lvl1pPr marL="0" marR="0" lvl="0" indent="0" algn="l" rtl="0">
              <a:spcBef>
                <a:spcPts val="0"/>
              </a:spcBef>
              <a:buClr>
                <a:srgbClr val="59305B"/>
              </a:buClr>
              <a:buSzPts val="2800"/>
              <a:buFont typeface="Arial"/>
              <a:buNone/>
              <a:defRPr sz="2800" b="0" i="0" u="none" strike="noStrike" cap="none">
                <a:solidFill>
                  <a:schemeClr val="dk1"/>
                </a:solidFill>
                <a:latin typeface="Arial"/>
                <a:ea typeface="Arial"/>
                <a:cs typeface="Arial"/>
                <a:sym typeface="Arial"/>
              </a:defRPr>
            </a:lvl1pPr>
            <a:lvl2pPr marL="0" marR="0" lvl="1" indent="0" algn="l" rtl="0">
              <a:spcBef>
                <a:spcPts val="0"/>
              </a:spcBef>
              <a:buClr>
                <a:srgbClr val="59305B"/>
              </a:buClr>
              <a:buSzPts val="2400"/>
              <a:buFont typeface="Arial"/>
              <a:buNone/>
              <a:defRPr sz="2400" b="0" i="0" u="none" strike="noStrike" cap="none">
                <a:solidFill>
                  <a:schemeClr val="dk1"/>
                </a:solidFill>
                <a:latin typeface="Arial"/>
                <a:ea typeface="Arial"/>
                <a:cs typeface="Arial"/>
                <a:sym typeface="Arial"/>
              </a:defRPr>
            </a:lvl2pPr>
            <a:lvl3pPr marL="0" marR="0" lvl="2" indent="0" algn="l" rtl="0">
              <a:spcBef>
                <a:spcPts val="0"/>
              </a:spcBef>
              <a:buClr>
                <a:srgbClr val="59305B"/>
              </a:buClr>
              <a:buSzPts val="2000"/>
              <a:buFont typeface="Noto Sans Symbols"/>
              <a:buNone/>
              <a:defRPr sz="2000" b="0" i="0" u="none" strike="noStrike" cap="none">
                <a:solidFill>
                  <a:schemeClr val="dk1"/>
                </a:solidFill>
                <a:latin typeface="Arial"/>
                <a:ea typeface="Arial"/>
                <a:cs typeface="Arial"/>
                <a:sym typeface="Arial"/>
              </a:defRPr>
            </a:lvl3pPr>
            <a:lvl4pPr marL="0" marR="0" lvl="3" indent="0" algn="l" rtl="0">
              <a:spcBef>
                <a:spcPts val="0"/>
              </a:spcBef>
              <a:buClr>
                <a:srgbClr val="59305B"/>
              </a:buClr>
              <a:buSzPts val="2000"/>
              <a:buFont typeface="Courier New"/>
              <a:buNone/>
              <a:defRPr sz="2000" b="0" i="0" u="none" strike="noStrike" cap="none">
                <a:solidFill>
                  <a:schemeClr val="dk1"/>
                </a:solidFill>
                <a:latin typeface="Arial"/>
                <a:ea typeface="Arial"/>
                <a:cs typeface="Arial"/>
                <a:sym typeface="Arial"/>
              </a:defRPr>
            </a:lvl4pPr>
            <a:lvl5pPr marL="0" marR="0" lvl="4" indent="0" algn="l" rtl="0">
              <a:spcBef>
                <a:spcPts val="0"/>
              </a:spcBef>
              <a:buClr>
                <a:srgbClr val="59305B"/>
              </a:buClr>
              <a:buSzPts val="2000"/>
              <a:buFont typeface="Arial"/>
              <a:buNone/>
              <a:defRPr sz="2000" b="0" i="0" u="none" strike="noStrike" cap="none">
                <a:solidFill>
                  <a:schemeClr val="dk1"/>
                </a:solidFill>
                <a:latin typeface="Arial"/>
                <a:ea typeface="Arial"/>
                <a:cs typeface="Arial"/>
                <a:sym typeface="Arial"/>
              </a:defRPr>
            </a:lvl5pPr>
            <a:lvl6pPr marL="0" marR="0" lvl="5" indent="0" algn="l" rtl="0">
              <a:spcBef>
                <a:spcPts val="0"/>
              </a:spcBef>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L="0" marR="0" lvl="6" indent="0" algn="l" rtl="0">
              <a:spcBef>
                <a:spcPts val="0"/>
              </a:spcBef>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L="0" marR="0" lvl="7" indent="0" algn="l" rtl="0">
              <a:spcBef>
                <a:spcPts val="0"/>
              </a:spcBef>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L="0" marR="0" lvl="8" indent="0" algn="l" rtl="0">
              <a:spcBef>
                <a:spcPts val="0"/>
              </a:spcBef>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5" name="Shape 115"/>
          <p:cNvSpPr/>
          <p:nvPr/>
        </p:nvSpPr>
        <p:spPr>
          <a:xfrm>
            <a:off x="-7938" y="6248400"/>
            <a:ext cx="9161400" cy="630000"/>
          </a:xfrm>
          <a:prstGeom prst="rect">
            <a:avLst/>
          </a:prstGeom>
          <a:solidFill>
            <a:srgbClr val="59305B"/>
          </a:solidFill>
          <a:ln>
            <a:noFill/>
          </a:ln>
        </p:spPr>
        <p:txBody>
          <a:bodyPr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6" name="Shape 116"/>
          <p:cNvSpPr txBox="1">
            <a:spLocks noGrp="1"/>
          </p:cNvSpPr>
          <p:nvPr>
            <p:ph type="body" idx="4"/>
          </p:nvPr>
        </p:nvSpPr>
        <p:spPr>
          <a:xfrm>
            <a:off x="1600200" y="6285230"/>
            <a:ext cx="7543800" cy="572700"/>
          </a:xfrm>
          <a:prstGeom prst="rect">
            <a:avLst/>
          </a:prstGeom>
          <a:solidFill>
            <a:srgbClr val="59305B"/>
          </a:solidFill>
          <a:ln>
            <a:noFill/>
          </a:ln>
        </p:spPr>
        <p:txBody>
          <a:bodyPr wrap="square" lIns="91425" tIns="91425" rIns="91425" bIns="91425" anchor="t" anchorCtr="0"/>
          <a:lstStyle>
            <a:lvl1pPr marL="342900" marR="0" lvl="0" indent="-273050" algn="ctr" rtl="0">
              <a:spcBef>
                <a:spcPts val="220"/>
              </a:spcBef>
              <a:buClr>
                <a:srgbClr val="59305B"/>
              </a:buClr>
              <a:buSzPts val="1100"/>
              <a:buFont typeface="Arial"/>
              <a:buChar char="•"/>
              <a:defRPr sz="1100" b="0" i="0" u="none" strike="noStrike" cap="none">
                <a:solidFill>
                  <a:schemeClr val="dk1"/>
                </a:solidFill>
                <a:latin typeface="Arial"/>
                <a:ea typeface="Arial"/>
                <a:cs typeface="Arial"/>
                <a:sym typeface="Arial"/>
              </a:defRPr>
            </a:lvl1pPr>
            <a:lvl2pPr marL="742950" marR="0" lvl="1" indent="-215900" algn="l" rtl="0">
              <a:spcBef>
                <a:spcPts val="220"/>
              </a:spcBef>
              <a:buClr>
                <a:srgbClr val="59305B"/>
              </a:buClr>
              <a:buSzPts val="1100"/>
              <a:buFont typeface="Arial"/>
              <a:buChar char="–"/>
              <a:defRPr sz="1100" b="0" i="0" u="none" strike="noStrike" cap="none">
                <a:solidFill>
                  <a:schemeClr val="dk1"/>
                </a:solidFill>
                <a:latin typeface="Arial"/>
                <a:ea typeface="Arial"/>
                <a:cs typeface="Arial"/>
                <a:sym typeface="Arial"/>
              </a:defRPr>
            </a:lvl2pPr>
            <a:lvl3pPr marL="1143000" marR="0" lvl="2" indent="-158750" algn="l" rtl="0">
              <a:spcBef>
                <a:spcPts val="220"/>
              </a:spcBef>
              <a:buClr>
                <a:srgbClr val="59305B"/>
              </a:buClr>
              <a:buSzPts val="1100"/>
              <a:buFont typeface="Noto Sans Symbols"/>
              <a:buChar char="▪"/>
              <a:defRPr sz="1100" b="0" i="0" u="none" strike="noStrike" cap="none">
                <a:solidFill>
                  <a:schemeClr val="dk1"/>
                </a:solidFill>
                <a:latin typeface="Arial"/>
                <a:ea typeface="Arial"/>
                <a:cs typeface="Arial"/>
                <a:sym typeface="Arial"/>
              </a:defRPr>
            </a:lvl3pPr>
            <a:lvl4pPr marL="1600200" marR="0" lvl="3" indent="-158750" algn="l" rtl="0">
              <a:spcBef>
                <a:spcPts val="220"/>
              </a:spcBef>
              <a:buClr>
                <a:srgbClr val="59305B"/>
              </a:buClr>
              <a:buSzPts val="1100"/>
              <a:buFont typeface="Courier New"/>
              <a:buChar char="o"/>
              <a:defRPr sz="1100" b="0" i="0" u="none" strike="noStrike" cap="none">
                <a:solidFill>
                  <a:schemeClr val="dk1"/>
                </a:solidFill>
                <a:latin typeface="Arial"/>
                <a:ea typeface="Arial"/>
                <a:cs typeface="Arial"/>
                <a:sym typeface="Arial"/>
              </a:defRPr>
            </a:lvl4pPr>
            <a:lvl5pPr marL="2057400" marR="0" lvl="4" indent="-158750" algn="l" rtl="0">
              <a:spcBef>
                <a:spcPts val="220"/>
              </a:spcBef>
              <a:buClr>
                <a:srgbClr val="59305B"/>
              </a:buClr>
              <a:buSzPts val="1100"/>
              <a:buFont typeface="Arial"/>
              <a:buChar char="»"/>
              <a:defRPr sz="11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45720" y="27709"/>
            <a:ext cx="9052500" cy="1039200"/>
          </a:xfrm>
          <a:prstGeom prst="rect">
            <a:avLst/>
          </a:prstGeom>
          <a:noFill/>
          <a:ln>
            <a:noFill/>
          </a:ln>
        </p:spPr>
        <p:txBody>
          <a:bodyPr wrap="square" lIns="91425" tIns="91425" rIns="91425" bIns="91425" anchor="ctr" anchorCtr="0"/>
          <a:lstStyle>
            <a:lvl1pPr marL="0" marR="0" lvl="0" indent="0" algn="ctr" rtl="0">
              <a:spcBef>
                <a:spcPts val="0"/>
              </a:spcBef>
              <a:buClr>
                <a:schemeClr val="lt1"/>
              </a:buClr>
              <a:buSzPts val="3600"/>
              <a:buFont typeface="Arial"/>
              <a:buNone/>
              <a:defRPr sz="3600" b="0" i="0" u="none" strike="noStrike" cap="none">
                <a:solidFill>
                  <a:schemeClr val="lt1"/>
                </a:solidFill>
                <a:latin typeface="Arial"/>
                <a:ea typeface="Arial"/>
                <a:cs typeface="Arial"/>
                <a:sym typeface="Arial"/>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119" name="Shape 119"/>
          <p:cNvSpPr txBox="1">
            <a:spLocks noGrp="1"/>
          </p:cNvSpPr>
          <p:nvPr>
            <p:ph type="body" idx="1"/>
          </p:nvPr>
        </p:nvSpPr>
        <p:spPr>
          <a:xfrm>
            <a:off x="228600" y="1295400"/>
            <a:ext cx="8763000" cy="4830900"/>
          </a:xfrm>
          <a:prstGeom prst="rect">
            <a:avLst/>
          </a:prstGeom>
          <a:noFill/>
          <a:ln>
            <a:noFill/>
          </a:ln>
        </p:spPr>
        <p:txBody>
          <a:bodyPr wrap="square" lIns="91425" tIns="91425" rIns="91425" bIns="91425" anchor="t" anchorCtr="0"/>
          <a:lstStyle>
            <a:lvl1pPr marL="461962" marR="0" lvl="0" indent="-296862" algn="l" rtl="0">
              <a:spcBef>
                <a:spcPts val="520"/>
              </a:spcBef>
              <a:buClr>
                <a:srgbClr val="59305B"/>
              </a:buClr>
              <a:buSzPts val="2600"/>
              <a:buFont typeface="Arial"/>
              <a:buChar char="•"/>
              <a:defRPr sz="2600" b="0" i="0" u="none" strike="noStrike" cap="none">
                <a:solidFill>
                  <a:schemeClr val="dk1"/>
                </a:solidFill>
                <a:latin typeface="Arial"/>
                <a:ea typeface="Arial"/>
                <a:cs typeface="Arial"/>
                <a:sym typeface="Arial"/>
              </a:defRPr>
            </a:lvl1pPr>
            <a:lvl2pPr marL="914400" marR="0" lvl="1" indent="-304800" algn="l" rtl="0">
              <a:spcBef>
                <a:spcPts val="480"/>
              </a:spcBef>
              <a:buClr>
                <a:srgbClr val="59305B"/>
              </a:buClr>
              <a:buSzPts val="2400"/>
              <a:buFont typeface="Arial"/>
              <a:buChar char="–"/>
              <a:defRPr sz="2400" b="0" i="0" u="none" strike="noStrike" cap="none">
                <a:solidFill>
                  <a:schemeClr val="dk1"/>
                </a:solidFill>
                <a:latin typeface="Arial"/>
                <a:ea typeface="Arial"/>
                <a:cs typeface="Arial"/>
                <a:sym typeface="Arial"/>
              </a:defRPr>
            </a:lvl2pPr>
            <a:lvl3pPr marL="1376362" marR="0" lvl="2" indent="-334962" algn="l" rtl="0">
              <a:spcBef>
                <a:spcPts val="400"/>
              </a:spcBef>
              <a:buClr>
                <a:srgbClr val="59305B"/>
              </a:buClr>
              <a:buSzPts val="2000"/>
              <a:buFont typeface="Noto Sans Symbols"/>
              <a:buChar char="▪"/>
              <a:defRPr sz="2000" b="0" i="0" u="none" strike="noStrike" cap="none">
                <a:solidFill>
                  <a:schemeClr val="dk1"/>
                </a:solidFill>
                <a:latin typeface="Arial"/>
                <a:ea typeface="Arial"/>
                <a:cs typeface="Arial"/>
                <a:sym typeface="Arial"/>
              </a:defRPr>
            </a:lvl3pPr>
            <a:lvl4pPr marL="1600200" marR="0" lvl="3" indent="-101600" algn="l" rtl="0">
              <a:spcBef>
                <a:spcPts val="400"/>
              </a:spcBef>
              <a:buClr>
                <a:srgbClr val="59305B"/>
              </a:buClr>
              <a:buSzPts val="2000"/>
              <a:buFont typeface="Courier New"/>
              <a:buChar char="o"/>
              <a:defRPr sz="2000" b="0" i="0" u="none" strike="noStrike" cap="none">
                <a:solidFill>
                  <a:schemeClr val="dk1"/>
                </a:solidFill>
                <a:latin typeface="Arial"/>
                <a:ea typeface="Arial"/>
                <a:cs typeface="Arial"/>
                <a:sym typeface="Arial"/>
              </a:defRPr>
            </a:lvl4pPr>
            <a:lvl5pPr marL="2057400" marR="0" lvl="4" indent="-101600" algn="l" rtl="0">
              <a:spcBef>
                <a:spcPts val="400"/>
              </a:spcBef>
              <a:buClr>
                <a:srgbClr val="59305B"/>
              </a:buClr>
              <a:buSzPts val="2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cSld name="Figure + Caption Layout">
    <p:bg>
      <p:bgPr>
        <a:solidFill>
          <a:schemeClr val="lt1"/>
        </a:solidFill>
        <a:effectLst/>
      </p:bgPr>
    </p:bg>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519169" y="357626"/>
            <a:ext cx="8032500" cy="10041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SzPts val="3600"/>
              <a:buFont typeface="Arial"/>
              <a:buNone/>
              <a:defRPr sz="3600" b="0" i="0" u="none" strike="noStrike" cap="none">
                <a:solidFill>
                  <a:schemeClr val="dk1"/>
                </a:solidFill>
                <a:latin typeface="Arial"/>
                <a:ea typeface="Arial"/>
                <a:cs typeface="Arial"/>
                <a:sym typeface="Arial"/>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122" name="Shape 122"/>
          <p:cNvSpPr>
            <a:spLocks noGrp="1"/>
          </p:cNvSpPr>
          <p:nvPr>
            <p:ph type="pic" idx="2"/>
          </p:nvPr>
        </p:nvSpPr>
        <p:spPr>
          <a:xfrm>
            <a:off x="1143000" y="1752600"/>
            <a:ext cx="6997800" cy="3429000"/>
          </a:xfrm>
          <a:prstGeom prst="rect">
            <a:avLst/>
          </a:prstGeom>
          <a:noFill/>
          <a:ln>
            <a:noFill/>
          </a:ln>
        </p:spPr>
        <p:txBody>
          <a:bodyPr wrap="square" lIns="91425" tIns="91425" rIns="91425" bIns="91425" anchor="t" anchorCtr="0"/>
          <a:lstStyle>
            <a:lvl1pPr marL="342900" marR="0" lvl="0" indent="-177800" algn="l" rtl="0">
              <a:spcBef>
                <a:spcPts val="520"/>
              </a:spcBef>
              <a:buClr>
                <a:srgbClr val="000091"/>
              </a:buClr>
              <a:buSzPts val="2600"/>
              <a:buFont typeface="Arial"/>
              <a:buChar char="•"/>
              <a:defRPr sz="2600" b="0" i="0" u="none" strike="noStrike" cap="none">
                <a:solidFill>
                  <a:schemeClr val="dk1"/>
                </a:solidFill>
                <a:latin typeface="Arial"/>
                <a:ea typeface="Arial"/>
                <a:cs typeface="Arial"/>
                <a:sym typeface="Arial"/>
              </a:defRPr>
            </a:lvl1pPr>
            <a:lvl2pPr marL="742950" marR="0" lvl="1" indent="-133350" algn="l" rtl="0">
              <a:spcBef>
                <a:spcPts val="480"/>
              </a:spcBef>
              <a:buClr>
                <a:srgbClr val="59305B"/>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spcBef>
                <a:spcPts val="400"/>
              </a:spcBef>
              <a:buClr>
                <a:srgbClr val="59305B"/>
              </a:buClr>
              <a:buSzPts val="2000"/>
              <a:buFont typeface="Noto Sans Symbols"/>
              <a:buChar char="▪"/>
              <a:defRPr sz="2000" b="0" i="0" u="none" strike="noStrike" cap="none">
                <a:solidFill>
                  <a:schemeClr val="dk1"/>
                </a:solidFill>
                <a:latin typeface="Arial"/>
                <a:ea typeface="Arial"/>
                <a:cs typeface="Arial"/>
                <a:sym typeface="Arial"/>
              </a:defRPr>
            </a:lvl3pPr>
            <a:lvl4pPr marL="1600200" marR="0" lvl="3" indent="-101600" algn="l" rtl="0">
              <a:spcBef>
                <a:spcPts val="400"/>
              </a:spcBef>
              <a:buClr>
                <a:srgbClr val="59305B"/>
              </a:buClr>
              <a:buSzPts val="2000"/>
              <a:buFont typeface="Courier New"/>
              <a:buChar char="o"/>
              <a:defRPr sz="2000" b="0" i="0" u="none" strike="noStrike" cap="none">
                <a:solidFill>
                  <a:schemeClr val="dk1"/>
                </a:solidFill>
                <a:latin typeface="Arial"/>
                <a:ea typeface="Arial"/>
                <a:cs typeface="Arial"/>
                <a:sym typeface="Arial"/>
              </a:defRPr>
            </a:lvl4pPr>
            <a:lvl5pPr marL="2057400" marR="0" lvl="4" indent="-101600" algn="l" rtl="0">
              <a:spcBef>
                <a:spcPts val="400"/>
              </a:spcBef>
              <a:buClr>
                <a:srgbClr val="59305B"/>
              </a:buClr>
              <a:buSzPts val="2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3" name="Shape 123"/>
          <p:cNvSpPr txBox="1">
            <a:spLocks noGrp="1"/>
          </p:cNvSpPr>
          <p:nvPr>
            <p:ph type="body" idx="1"/>
          </p:nvPr>
        </p:nvSpPr>
        <p:spPr>
          <a:xfrm>
            <a:off x="519169" y="5486400"/>
            <a:ext cx="8032500" cy="665100"/>
          </a:xfrm>
          <a:prstGeom prst="rect">
            <a:avLst/>
          </a:prstGeom>
          <a:noFill/>
          <a:ln>
            <a:noFill/>
          </a:ln>
        </p:spPr>
        <p:txBody>
          <a:bodyPr wrap="square" lIns="91425" tIns="91425" rIns="91425" bIns="91425" anchor="t" anchorCtr="0"/>
          <a:lstStyle>
            <a:lvl1pPr marL="0" marR="0" lvl="0" indent="0" algn="l" rtl="0">
              <a:spcBef>
                <a:spcPts val="280"/>
              </a:spcBef>
              <a:buClr>
                <a:srgbClr val="59305B"/>
              </a:buClr>
              <a:buSzPts val="1400"/>
              <a:buFont typeface="Arial"/>
              <a:buNone/>
              <a:defRPr sz="1400" b="0" i="0" u="none" strike="noStrike" cap="none">
                <a:solidFill>
                  <a:schemeClr val="dk1"/>
                </a:solidFill>
                <a:latin typeface="Arial"/>
                <a:ea typeface="Arial"/>
                <a:cs typeface="Arial"/>
                <a:sym typeface="Arial"/>
              </a:defRPr>
            </a:lvl1pPr>
            <a:lvl2pPr marL="457200" marR="0" lvl="1" indent="0" algn="l" rtl="0">
              <a:spcBef>
                <a:spcPts val="240"/>
              </a:spcBef>
              <a:buClr>
                <a:srgbClr val="59305B"/>
              </a:buClr>
              <a:buSzPts val="1200"/>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buClr>
                <a:srgbClr val="59305B"/>
              </a:buClr>
              <a:buSzPts val="1000"/>
              <a:buFont typeface="Noto Sans Symbols"/>
              <a:buNone/>
              <a:defRPr sz="1000" b="0" i="0" u="none" strike="noStrike" cap="none">
                <a:solidFill>
                  <a:schemeClr val="dk1"/>
                </a:solidFill>
                <a:latin typeface="Arial"/>
                <a:ea typeface="Arial"/>
                <a:cs typeface="Arial"/>
                <a:sym typeface="Arial"/>
              </a:defRPr>
            </a:lvl3pPr>
            <a:lvl4pPr marL="1371600" marR="0" lvl="3" indent="0" algn="l" rtl="0">
              <a:spcBef>
                <a:spcPts val="180"/>
              </a:spcBef>
              <a:buClr>
                <a:srgbClr val="59305B"/>
              </a:buClr>
              <a:buSzPts val="900"/>
              <a:buFont typeface="Courier New"/>
              <a:buNone/>
              <a:defRPr sz="900" b="0" i="0" u="none" strike="noStrike" cap="none">
                <a:solidFill>
                  <a:schemeClr val="dk1"/>
                </a:solidFill>
                <a:latin typeface="Arial"/>
                <a:ea typeface="Arial"/>
                <a:cs typeface="Arial"/>
                <a:sym typeface="Arial"/>
              </a:defRPr>
            </a:lvl4pPr>
            <a:lvl5pPr marL="1828800" marR="0" lvl="4" indent="0" algn="l" rtl="0">
              <a:spcBef>
                <a:spcPts val="180"/>
              </a:spcBef>
              <a:buClr>
                <a:srgbClr val="59305B"/>
              </a:buClr>
              <a:buSzPts val="900"/>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dk1"/>
              </a:buClr>
              <a:buSzPts val="900"/>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SzPts val="900"/>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SzPts val="900"/>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SzPts val="9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24" name="Shape 124"/>
          <p:cNvSpPr/>
          <p:nvPr/>
        </p:nvSpPr>
        <p:spPr>
          <a:xfrm>
            <a:off x="-7937" y="6248400"/>
            <a:ext cx="9151800" cy="617400"/>
          </a:xfrm>
          <a:prstGeom prst="rect">
            <a:avLst/>
          </a:prstGeom>
          <a:solidFill>
            <a:srgbClr val="59305B"/>
          </a:solidFill>
          <a:ln>
            <a:noFill/>
          </a:ln>
        </p:spPr>
        <p:txBody>
          <a:bodyPr wrap="square" lIns="91425" tIns="45700" rIns="91425" bIns="45700" anchor="ctr" anchorCtr="0">
            <a:noAutofit/>
          </a:bodyPr>
          <a:lstStyle/>
          <a:p>
            <a:pPr marL="0" marR="0" lvl="0" indent="0" algn="ctr" rtl="0">
              <a:spcBef>
                <a:spcPts val="0"/>
              </a:spcBef>
              <a:spcAft>
                <a:spcPts val="0"/>
              </a:spcAft>
              <a:buClr>
                <a:schemeClr val="lt1"/>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25" name="Shape 125"/>
          <p:cNvPicPr preferRelativeResize="0"/>
          <p:nvPr/>
        </p:nvPicPr>
        <p:blipFill rotWithShape="1">
          <a:blip r:embed="rId2">
            <a:alphaModFix/>
          </a:blip>
          <a:srcRect/>
          <a:stretch/>
        </p:blipFill>
        <p:spPr>
          <a:xfrm>
            <a:off x="76200" y="6345959"/>
            <a:ext cx="1316182" cy="435841"/>
          </a:xfrm>
          <a:prstGeom prst="rect">
            <a:avLst/>
          </a:prstGeom>
          <a:solidFill>
            <a:srgbClr val="59305B"/>
          </a:solidFill>
          <a:ln>
            <a:noFill/>
          </a:ln>
        </p:spPr>
      </p:pic>
      <p:sp>
        <p:nvSpPr>
          <p:cNvPr id="126" name="Shape 126" descr="Pearson: Copyright 2015, 2012, 2009"/>
          <p:cNvSpPr txBox="1"/>
          <p:nvPr/>
        </p:nvSpPr>
        <p:spPr>
          <a:xfrm>
            <a:off x="1524000" y="6398426"/>
            <a:ext cx="7012800" cy="348000"/>
          </a:xfrm>
          <a:prstGeom prst="rect">
            <a:avLst/>
          </a:prstGeom>
          <a:solidFill>
            <a:srgbClr val="59305B"/>
          </a:solidFill>
          <a:ln>
            <a:noFill/>
          </a:ln>
        </p:spPr>
        <p:txBody>
          <a:bodyPr wrap="square" lIns="0" tIns="0" rIns="0" bIns="0" anchor="ctr" anchorCtr="0">
            <a:noAutofit/>
          </a:bodyPr>
          <a:lstStyle/>
          <a:p>
            <a:pPr marL="0" marR="0" lvl="0" indent="-76200" algn="ctr" rtl="0">
              <a:spcBef>
                <a:spcPts val="0"/>
              </a:spcBef>
              <a:spcAft>
                <a:spcPts val="0"/>
              </a:spcAft>
              <a:buClr>
                <a:schemeClr val="lt1"/>
              </a:buClr>
              <a:buSzPts val="1200"/>
              <a:buFont typeface="Arial"/>
              <a:buNone/>
            </a:pPr>
            <a:r>
              <a:rPr lang="en-US" sz="1200" b="0" i="0" u="none" strike="noStrike" cap="none">
                <a:solidFill>
                  <a:schemeClr val="lt1"/>
                </a:solidFill>
                <a:latin typeface="Arial"/>
                <a:ea typeface="Arial"/>
                <a:cs typeface="Arial"/>
                <a:sym typeface="Arial"/>
              </a:rPr>
              <a:t>Copyright © 2016 Cengage Learning®. May not be scanned, copied or duplicated, or posted to a publicly accessible website, in whole or in part. </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457200" y="27709"/>
            <a:ext cx="8229600" cy="1039200"/>
          </a:xfrm>
          <a:prstGeom prst="rect">
            <a:avLst/>
          </a:prstGeom>
          <a:noFill/>
          <a:ln>
            <a:noFill/>
          </a:ln>
        </p:spPr>
        <p:txBody>
          <a:bodyPr wrap="square" lIns="91425" tIns="91425" rIns="91425" bIns="91425" anchor="ctr" anchorCtr="0"/>
          <a:lstStyle>
            <a:lvl1pPr marL="0" marR="0" lvl="0" indent="0" algn="ctr" rtl="0">
              <a:spcBef>
                <a:spcPts val="0"/>
              </a:spcBef>
              <a:buClr>
                <a:schemeClr val="lt1"/>
              </a:buClr>
              <a:buSzPts val="3600"/>
              <a:buFont typeface="Arial"/>
              <a:buNone/>
              <a:defRPr sz="3600" b="0" i="0" u="none" strike="noStrike" cap="none">
                <a:solidFill>
                  <a:schemeClr val="lt1"/>
                </a:solidFill>
                <a:latin typeface="Arial"/>
                <a:ea typeface="Arial"/>
                <a:cs typeface="Arial"/>
                <a:sym typeface="Arial"/>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104" name="Shape 104"/>
          <p:cNvSpPr txBox="1">
            <a:spLocks noGrp="1"/>
          </p:cNvSpPr>
          <p:nvPr>
            <p:ph type="body" idx="1"/>
          </p:nvPr>
        </p:nvSpPr>
        <p:spPr>
          <a:xfrm>
            <a:off x="228600" y="1295400"/>
            <a:ext cx="8763000" cy="4830900"/>
          </a:xfrm>
          <a:prstGeom prst="rect">
            <a:avLst/>
          </a:prstGeom>
          <a:noFill/>
          <a:ln>
            <a:noFill/>
          </a:ln>
        </p:spPr>
        <p:txBody>
          <a:bodyPr wrap="square" lIns="91425" tIns="91425" rIns="91425" bIns="91425" anchor="t" anchorCtr="0"/>
          <a:lstStyle>
            <a:lvl1pPr marL="342900" marR="0" lvl="0" indent="-177800" algn="l" rtl="0">
              <a:spcBef>
                <a:spcPts val="520"/>
              </a:spcBef>
              <a:buClr>
                <a:srgbClr val="59305B"/>
              </a:buClr>
              <a:buSzPts val="2600"/>
              <a:buFont typeface="Arial"/>
              <a:buChar char="•"/>
              <a:defRPr sz="2600" b="0" i="0" u="none" strike="noStrike" cap="none">
                <a:solidFill>
                  <a:schemeClr val="dk1"/>
                </a:solidFill>
                <a:latin typeface="Arial"/>
                <a:ea typeface="Arial"/>
                <a:cs typeface="Arial"/>
                <a:sym typeface="Arial"/>
              </a:defRPr>
            </a:lvl1pPr>
            <a:lvl2pPr marL="742950" marR="0" lvl="1" indent="-133350" algn="l" rtl="0">
              <a:spcBef>
                <a:spcPts val="480"/>
              </a:spcBef>
              <a:buClr>
                <a:srgbClr val="59305B"/>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spcBef>
                <a:spcPts val="400"/>
              </a:spcBef>
              <a:buClr>
                <a:srgbClr val="59305B"/>
              </a:buClr>
              <a:buSzPts val="2000"/>
              <a:buFont typeface="Noto Sans Symbols"/>
              <a:buChar char="▪"/>
              <a:defRPr sz="2000" b="0" i="0" u="none" strike="noStrike" cap="none">
                <a:solidFill>
                  <a:schemeClr val="dk1"/>
                </a:solidFill>
                <a:latin typeface="Arial"/>
                <a:ea typeface="Arial"/>
                <a:cs typeface="Arial"/>
                <a:sym typeface="Arial"/>
              </a:defRPr>
            </a:lvl3pPr>
            <a:lvl4pPr marL="1600200" marR="0" lvl="3" indent="-101600" algn="l" rtl="0">
              <a:spcBef>
                <a:spcPts val="400"/>
              </a:spcBef>
              <a:buClr>
                <a:srgbClr val="59305B"/>
              </a:buClr>
              <a:buSzPts val="2000"/>
              <a:buFont typeface="Courier New"/>
              <a:buChar char="o"/>
              <a:defRPr sz="2000" b="0" i="0" u="none" strike="noStrike" cap="none">
                <a:solidFill>
                  <a:schemeClr val="dk1"/>
                </a:solidFill>
                <a:latin typeface="Arial"/>
                <a:ea typeface="Arial"/>
                <a:cs typeface="Arial"/>
                <a:sym typeface="Arial"/>
              </a:defRPr>
            </a:lvl4pPr>
            <a:lvl5pPr marL="2057400" marR="0" lvl="4" indent="-101600" algn="l" rtl="0">
              <a:spcBef>
                <a:spcPts val="400"/>
              </a:spcBef>
              <a:buClr>
                <a:srgbClr val="59305B"/>
              </a:buClr>
              <a:buSzPts val="2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5" name="Shape 105"/>
          <p:cNvSpPr/>
          <p:nvPr/>
        </p:nvSpPr>
        <p:spPr>
          <a:xfrm>
            <a:off x="0" y="0"/>
            <a:ext cx="9144000" cy="1133700"/>
          </a:xfrm>
          <a:prstGeom prst="rect">
            <a:avLst/>
          </a:prstGeom>
          <a:solidFill>
            <a:srgbClr val="59305B"/>
          </a:solidFill>
          <a:ln>
            <a:noFill/>
          </a:ln>
        </p:spPr>
        <p:txBody>
          <a:bodyPr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6" name="Shape 106"/>
          <p:cNvSpPr/>
          <p:nvPr/>
        </p:nvSpPr>
        <p:spPr>
          <a:xfrm>
            <a:off x="-7938" y="6248400"/>
            <a:ext cx="9161400" cy="630000"/>
          </a:xfrm>
          <a:prstGeom prst="rect">
            <a:avLst/>
          </a:prstGeom>
          <a:solidFill>
            <a:srgbClr val="59305B"/>
          </a:solidFill>
          <a:ln>
            <a:noFill/>
          </a:ln>
        </p:spPr>
        <p:txBody>
          <a:bodyPr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7" name="Shape 107" descr="Pearson: Copyright 2015, 2012, 2009"/>
          <p:cNvSpPr txBox="1"/>
          <p:nvPr/>
        </p:nvSpPr>
        <p:spPr>
          <a:xfrm>
            <a:off x="1524000" y="6398426"/>
            <a:ext cx="7012800" cy="348000"/>
          </a:xfrm>
          <a:prstGeom prst="rect">
            <a:avLst/>
          </a:prstGeom>
          <a:solidFill>
            <a:srgbClr val="59305B"/>
          </a:solidFill>
          <a:ln>
            <a:noFill/>
          </a:ln>
        </p:spPr>
        <p:txBody>
          <a:bodyPr wrap="square" lIns="0" tIns="0" rIns="0" bIns="0" anchor="ctr" anchorCtr="0">
            <a:noAutofit/>
          </a:bodyPr>
          <a:lstStyle/>
          <a:p>
            <a:pPr marL="0" marR="0" lvl="0" indent="-76200" algn="ctr" rtl="0">
              <a:spcBef>
                <a:spcPts val="0"/>
              </a:spcBef>
              <a:spcAft>
                <a:spcPts val="0"/>
              </a:spcAft>
              <a:buClr>
                <a:schemeClr val="lt1"/>
              </a:buClr>
              <a:buSzPts val="1200"/>
              <a:buFont typeface="Arial"/>
              <a:buNone/>
            </a:pPr>
            <a:r>
              <a:rPr lang="en-US" sz="1200" b="0" i="0" u="none" strike="noStrike" cap="none">
                <a:solidFill>
                  <a:schemeClr val="lt1"/>
                </a:solidFill>
                <a:latin typeface="Arial"/>
                <a:ea typeface="Arial"/>
                <a:cs typeface="Arial"/>
                <a:sym typeface="Arial"/>
              </a:rPr>
              <a:t>Copyright © 2016 Cengage Learning®. May not be scanned, copied or duplicated, or posted to a publicly accessible website, in whole or in part. </a:t>
            </a:r>
          </a:p>
        </p:txBody>
      </p:sp>
      <p:pic>
        <p:nvPicPr>
          <p:cNvPr id="108" name="Shape 108"/>
          <p:cNvPicPr preferRelativeResize="0"/>
          <p:nvPr/>
        </p:nvPicPr>
        <p:blipFill rotWithShape="1">
          <a:blip r:embed="rId5">
            <a:alphaModFix/>
          </a:blip>
          <a:srcRect/>
          <a:stretch/>
        </p:blipFill>
        <p:spPr>
          <a:xfrm>
            <a:off x="0" y="6345959"/>
            <a:ext cx="1316182" cy="435841"/>
          </a:xfrm>
          <a:prstGeom prst="rect">
            <a:avLst/>
          </a:prstGeom>
          <a:solidFill>
            <a:srgbClr val="59305B"/>
          </a:solidFill>
          <a:ln>
            <a:noFill/>
          </a:ln>
        </p:spPr>
      </p:pic>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p:nvPr>
        </p:nvSpPr>
        <p:spPr>
          <a:xfrm>
            <a:off x="0" y="49740"/>
            <a:ext cx="9144000" cy="1303715"/>
          </a:xfrm>
          <a:prstGeom prst="rect">
            <a:avLst/>
          </a:prstGeom>
          <a:noFill/>
          <a:ln>
            <a:noFill/>
          </a:ln>
        </p:spPr>
        <p:txBody>
          <a:bodyPr wrap="square" lIns="91425" tIns="45700" rIns="91425" bIns="45700" anchor="t" anchorCtr="0">
            <a:noAutofit/>
          </a:bodyPr>
          <a:lstStyle/>
          <a:p>
            <a:pPr marL="0" marR="0" lvl="0" indent="0" algn="l" rtl="0">
              <a:spcBef>
                <a:spcPts val="0"/>
              </a:spcBef>
              <a:spcAft>
                <a:spcPts val="0"/>
              </a:spcAft>
              <a:buNone/>
            </a:pPr>
            <a:r>
              <a:rPr lang="en-US" sz="3000" b="1" i="0" u="none" strike="noStrike" cap="none">
                <a:solidFill>
                  <a:srgbClr val="4578AF"/>
                </a:solidFill>
                <a:latin typeface="Arial"/>
                <a:ea typeface="Arial"/>
                <a:cs typeface="Arial"/>
                <a:sym typeface="Arial"/>
              </a:rPr>
              <a:t>Microsoft Visual Basic 2017 </a:t>
            </a:r>
            <a:br>
              <a:rPr lang="en-US" sz="3000" b="1" i="0" u="none" strike="noStrike" cap="none">
                <a:solidFill>
                  <a:srgbClr val="4578AF"/>
                </a:solidFill>
                <a:latin typeface="Arial"/>
                <a:ea typeface="Arial"/>
                <a:cs typeface="Arial"/>
                <a:sym typeface="Arial"/>
              </a:rPr>
            </a:br>
            <a:r>
              <a:rPr lang="en-US" sz="3000" b="1" i="0" u="none" strike="noStrike" cap="none">
                <a:solidFill>
                  <a:srgbClr val="4578AF"/>
                </a:solidFill>
                <a:latin typeface="Arial"/>
                <a:ea typeface="Arial"/>
                <a:cs typeface="Arial"/>
                <a:sym typeface="Arial"/>
              </a:rPr>
              <a:t>for Windows®, Web, and Database Applications</a:t>
            </a:r>
          </a:p>
        </p:txBody>
      </p:sp>
      <p:sp>
        <p:nvSpPr>
          <p:cNvPr id="134" name="Shape 134"/>
          <p:cNvSpPr txBox="1">
            <a:spLocks noGrp="1"/>
          </p:cNvSpPr>
          <p:nvPr>
            <p:ph type="body" idx="1"/>
          </p:nvPr>
        </p:nvSpPr>
        <p:spPr>
          <a:xfrm>
            <a:off x="4731654" y="2140854"/>
            <a:ext cx="4343400" cy="3352799"/>
          </a:xfrm>
          <a:prstGeom prst="rect">
            <a:avLst/>
          </a:prstGeom>
          <a:noFill/>
          <a:ln>
            <a:noFill/>
          </a:ln>
        </p:spPr>
        <p:txBody>
          <a:bodyPr wrap="square" lIns="91425" tIns="45700" rIns="91425" bIns="45700" anchor="b" anchorCtr="0">
            <a:noAutofit/>
          </a:bodyPr>
          <a:lstStyle/>
          <a:p>
            <a:pPr marL="0" marR="0" lvl="0" indent="-279400" algn="ctr" rtl="0">
              <a:spcBef>
                <a:spcPts val="0"/>
              </a:spcBef>
              <a:spcAft>
                <a:spcPts val="0"/>
              </a:spcAft>
              <a:buClr>
                <a:srgbClr val="A50021"/>
              </a:buClr>
              <a:buSzPts val="4400"/>
              <a:buFont typeface="Arial"/>
              <a:buNone/>
            </a:pPr>
            <a:r>
              <a:rPr lang="en-US" sz="4400" b="1" i="0" u="none" strike="noStrike" cap="none">
                <a:solidFill>
                  <a:schemeClr val="dk1"/>
                </a:solidFill>
                <a:latin typeface="Arial"/>
                <a:ea typeface="Arial"/>
                <a:cs typeface="Arial"/>
                <a:sym typeface="Arial"/>
              </a:rPr>
              <a:t>Chapter 1</a:t>
            </a:r>
            <a:br>
              <a:rPr lang="en-US" sz="4000" b="0" i="0" u="none" strike="noStrike" cap="none">
                <a:solidFill>
                  <a:schemeClr val="dk1"/>
                </a:solidFill>
                <a:latin typeface="Arial"/>
                <a:ea typeface="Arial"/>
                <a:cs typeface="Arial"/>
                <a:sym typeface="Arial"/>
              </a:rPr>
            </a:br>
            <a:r>
              <a:rPr lang="en-US" sz="4400" b="0" i="0" u="none" strike="noStrike" cap="none">
                <a:solidFill>
                  <a:schemeClr val="dk1"/>
                </a:solidFill>
                <a:latin typeface="Arial"/>
                <a:ea typeface="Arial"/>
                <a:cs typeface="Arial"/>
                <a:sym typeface="Arial"/>
              </a:rPr>
              <a:t>Introduction to Visual Basic 2017 Programming</a:t>
            </a:r>
          </a:p>
        </p:txBody>
      </p:sp>
      <p:sp>
        <p:nvSpPr>
          <p:cNvPr id="136" name="Shape 136"/>
          <p:cNvSpPr txBox="1">
            <a:spLocks noGrp="1"/>
          </p:cNvSpPr>
          <p:nvPr>
            <p:ph type="body" idx="2"/>
          </p:nvPr>
        </p:nvSpPr>
        <p:spPr>
          <a:xfrm>
            <a:off x="1571016" y="6376010"/>
            <a:ext cx="7543800" cy="391210"/>
          </a:xfrm>
          <a:prstGeom prst="rect">
            <a:avLst/>
          </a:prstGeom>
          <a:solidFill>
            <a:srgbClr val="59305B"/>
          </a:solidFill>
          <a:ln>
            <a:noFill/>
          </a:ln>
        </p:spPr>
        <p:txBody>
          <a:bodyPr wrap="square" lIns="91425" tIns="45700" rIns="91425" bIns="45700" anchor="ctr" anchorCtr="0">
            <a:noAutofit/>
          </a:bodyPr>
          <a:lstStyle/>
          <a:p>
            <a:pPr marL="342900" marR="0" lvl="0" indent="-342900" algn="ctr" rtl="0">
              <a:spcBef>
                <a:spcPts val="0"/>
              </a:spcBef>
              <a:spcAft>
                <a:spcPts val="0"/>
              </a:spcAft>
              <a:buClr>
                <a:srgbClr val="A50021"/>
              </a:buClr>
              <a:buSzPts val="1200"/>
              <a:buFont typeface="Arial"/>
              <a:buChar char="►"/>
            </a:pPr>
            <a:r>
              <a:rPr lang="en-US" sz="1200" b="0" i="0" u="none" strike="noStrike" cap="none">
                <a:solidFill>
                  <a:schemeClr val="lt1"/>
                </a:solidFill>
                <a:latin typeface="Arial"/>
                <a:ea typeface="Arial"/>
                <a:cs typeface="Arial"/>
                <a:sym typeface="Arial"/>
              </a:rPr>
              <a:t>Copyright © 2016 Cengage Learning®. May not be scanned, copied or duplicated, or posted to a publicly accessible website, in whole or in part. </a:t>
            </a:r>
          </a:p>
        </p:txBody>
      </p:sp>
      <p:pic>
        <p:nvPicPr>
          <p:cNvPr id="133" name="Shape 133" descr="Book cover reads title and name of the author as follows: “Microsoft VISUAL BASIC 2017:  for Windows, Web, and Database Applications,” and “CORINNE HOISINGTON.” An image on the cover page shows triangular patterns."/>
          <p:cNvPicPr preferRelativeResize="0"/>
          <p:nvPr/>
        </p:nvPicPr>
        <p:blipFill rotWithShape="1">
          <a:blip r:embed="rId3">
            <a:alphaModFix/>
          </a:blip>
          <a:srcRect/>
          <a:stretch/>
        </p:blipFill>
        <p:spPr>
          <a:xfrm>
            <a:off x="76200" y="1491342"/>
            <a:ext cx="4600575" cy="4648200"/>
          </a:xfrm>
          <a:prstGeom prst="rect">
            <a:avLst/>
          </a:prstGeom>
          <a:noFill/>
          <a:ln>
            <a:noFill/>
          </a:ln>
        </p:spPr>
      </p:pic>
      <p:pic>
        <p:nvPicPr>
          <p:cNvPr id="135" name="Shape 135" title="Cengage Logo"/>
          <p:cNvPicPr preferRelativeResize="0"/>
          <p:nvPr/>
        </p:nvPicPr>
        <p:blipFill rotWithShape="1">
          <a:blip r:embed="rId4">
            <a:alphaModFix/>
          </a:blip>
          <a:srcRect/>
          <a:stretch/>
        </p:blipFill>
        <p:spPr>
          <a:xfrm>
            <a:off x="0" y="6345959"/>
            <a:ext cx="1316182" cy="435841"/>
          </a:xfrm>
          <a:prstGeom prst="rect">
            <a:avLst/>
          </a:prstGeom>
          <a:solidFill>
            <a:srgbClr val="59305B"/>
          </a:solid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Objectives (2 of 3)</a:t>
            </a:r>
          </a:p>
        </p:txBody>
      </p:sp>
      <p:sp>
        <p:nvSpPr>
          <p:cNvPr id="199" name="Shape 199"/>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57200" marR="0" lvl="1" indent="-457200" algn="l" rtl="0">
              <a:spcBef>
                <a:spcPts val="0"/>
              </a:spcBef>
              <a:spcAft>
                <a:spcPts val="0"/>
              </a:spcAft>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Define and describe the use of a database</a:t>
            </a:r>
          </a:p>
          <a:p>
            <a:pPr marL="457200" marR="0" lvl="1" indent="-457200" algn="l" rtl="0">
              <a:spcBef>
                <a:spcPts val="520"/>
              </a:spcBef>
              <a:spcAft>
                <a:spcPts val="0"/>
              </a:spcAft>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Identify the use of a computer programming language in general and Visual Basic 2017 in particular</a:t>
            </a:r>
          </a:p>
          <a:p>
            <a:pPr marL="457200" marR="0" lvl="1" indent="-457200" algn="l" rtl="0">
              <a:spcBef>
                <a:spcPts val="520"/>
              </a:spcBef>
              <a:spcAft>
                <a:spcPts val="0"/>
              </a:spcAft>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Explain the use of Visual Studio 2017 when developing Visual Basic 2017 programs</a:t>
            </a:r>
          </a:p>
          <a:p>
            <a:pPr marL="457200" marR="0" lvl="1" indent="-457200" algn="l" rtl="0">
              <a:spcBef>
                <a:spcPts val="520"/>
              </a:spcBef>
              <a:spcAft>
                <a:spcPts val="0"/>
              </a:spcAft>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Specify the programming languages available for use with Visual Studio 2017</a:t>
            </a:r>
          </a:p>
          <a:p>
            <a:pPr marL="457200" marR="0" lvl="1" indent="-457200" algn="l" rtl="0">
              <a:spcBef>
                <a:spcPts val="520"/>
              </a:spcBef>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Explain the .NET Framework 4.6.2</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Objectives (3 of 3)</a:t>
            </a:r>
          </a:p>
        </p:txBody>
      </p:sp>
      <p:sp>
        <p:nvSpPr>
          <p:cNvPr id="206" name="Shape 206"/>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57200" marR="0" lvl="1" indent="-457200" algn="l" rtl="0">
              <a:spcBef>
                <a:spcPts val="0"/>
              </a:spcBef>
              <a:spcAft>
                <a:spcPts val="0"/>
              </a:spcAft>
              <a:buClr>
                <a:srgbClr val="59305B"/>
              </a:buClr>
              <a:buSzPts val="2600"/>
              <a:buFont typeface="Arial"/>
              <a:buChar char="•"/>
            </a:pPr>
            <a:r>
              <a:rPr lang="en-US" sz="2600" b="0" i="0" u="none" strike="noStrike" cap="none">
                <a:solidFill>
                  <a:srgbClr val="080808"/>
                </a:solidFill>
                <a:latin typeface="Arial"/>
                <a:ea typeface="Arial"/>
                <a:cs typeface="Arial"/>
                <a:sym typeface="Arial"/>
              </a:rPr>
              <a:t>Explain RAD</a:t>
            </a:r>
          </a:p>
          <a:p>
            <a:pPr marL="457200" marR="0" lvl="1" indent="-457200" algn="l" rtl="0">
              <a:spcBef>
                <a:spcPts val="520"/>
              </a:spcBef>
              <a:spcAft>
                <a:spcPts val="0"/>
              </a:spcAft>
              <a:buClr>
                <a:srgbClr val="59305B"/>
              </a:buClr>
              <a:buSzPts val="2600"/>
              <a:buFont typeface="Arial"/>
              <a:buChar char="•"/>
            </a:pPr>
            <a:r>
              <a:rPr lang="en-US" sz="2600" b="0" i="0" u="none" strike="noStrike" cap="none">
                <a:solidFill>
                  <a:srgbClr val="080808"/>
                </a:solidFill>
                <a:latin typeface="Arial"/>
                <a:ea typeface="Arial"/>
                <a:cs typeface="Arial"/>
                <a:sym typeface="Arial"/>
              </a:rPr>
              <a:t>Describe classes, objects, and the .NET Framework class libraries</a:t>
            </a:r>
          </a:p>
          <a:p>
            <a:pPr marL="457200" marR="0" lvl="1" indent="-457200" algn="l" rtl="0">
              <a:spcBef>
                <a:spcPts val="520"/>
              </a:spcBef>
              <a:spcAft>
                <a:spcPts val="0"/>
              </a:spcAft>
              <a:buClr>
                <a:srgbClr val="59305B"/>
              </a:buClr>
              <a:buSzPts val="2600"/>
              <a:buFont typeface="Arial"/>
              <a:buChar char="•"/>
            </a:pPr>
            <a:r>
              <a:rPr lang="en-US" sz="2600" b="0" i="0" u="none" strike="noStrike" cap="none">
                <a:solidFill>
                  <a:srgbClr val="080808"/>
                </a:solidFill>
                <a:latin typeface="Arial"/>
                <a:ea typeface="Arial"/>
                <a:cs typeface="Arial"/>
                <a:sym typeface="Arial"/>
              </a:rPr>
              <a:t>Explain ADO.NET, ASP.NET, MSIL, and CLR</a:t>
            </a:r>
          </a:p>
          <a:p>
            <a:pPr marL="457200" marR="0" lvl="1" indent="-457200" algn="l" rtl="0">
              <a:spcBef>
                <a:spcPts val="520"/>
              </a:spcBef>
              <a:buClr>
                <a:srgbClr val="59305B"/>
              </a:buClr>
              <a:buSzPts val="2600"/>
              <a:buFont typeface="Arial"/>
              <a:buChar char="•"/>
            </a:pPr>
            <a:r>
              <a:rPr lang="en-US" sz="2600" b="0" i="0" u="none" strike="noStrike" cap="none">
                <a:solidFill>
                  <a:srgbClr val="080808"/>
                </a:solidFill>
                <a:latin typeface="Arial"/>
                <a:ea typeface="Arial"/>
                <a:cs typeface="Arial"/>
                <a:sym typeface="Arial"/>
              </a:rPr>
              <a:t>Specify the types of Visual Basic 2017 applications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152400" y="211161"/>
            <a:ext cx="8839200" cy="8556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Introduction (1 of 6)</a:t>
            </a:r>
          </a:p>
        </p:txBody>
      </p:sp>
      <p:pic>
        <p:nvPicPr>
          <p:cNvPr id="214" name="Shape 214" descr="A photo shows HoloLens headset."/>
          <p:cNvPicPr preferRelativeResize="0">
            <a:picLocks noGrp="1"/>
          </p:cNvPicPr>
          <p:nvPr>
            <p:ph type="pic" idx="2"/>
          </p:nvPr>
        </p:nvPicPr>
        <p:blipFill rotWithShape="1">
          <a:blip r:embed="rId3">
            <a:alphaModFix/>
          </a:blip>
          <a:srcRect/>
          <a:stretch/>
        </p:blipFill>
        <p:spPr>
          <a:xfrm>
            <a:off x="1116097" y="3429000"/>
            <a:ext cx="6961200" cy="2667300"/>
          </a:xfrm>
          <a:prstGeom prst="rect">
            <a:avLst/>
          </a:prstGeom>
          <a:noFill/>
          <a:ln>
            <a:noFill/>
          </a:ln>
        </p:spPr>
      </p:pic>
      <p:sp>
        <p:nvSpPr>
          <p:cNvPr id="213" name="Shape 213"/>
          <p:cNvSpPr txBox="1">
            <a:spLocks noGrp="1"/>
          </p:cNvSpPr>
          <p:nvPr>
            <p:ph type="body" idx="1"/>
          </p:nvPr>
        </p:nvSpPr>
        <p:spPr>
          <a:xfrm>
            <a:off x="152400" y="1143000"/>
            <a:ext cx="8839200" cy="2219700"/>
          </a:xfrm>
          <a:prstGeom prst="rect">
            <a:avLst/>
          </a:prstGeom>
          <a:noFill/>
          <a:ln>
            <a:noFill/>
          </a:ln>
        </p:spPr>
        <p:txBody>
          <a:bodyPr wrap="square" lIns="91425" tIns="45700" rIns="91425" bIns="45700" anchor="t" anchorCtr="0">
            <a:noAutofit/>
          </a:bodyPr>
          <a:lstStyle/>
          <a:p>
            <a:pPr marL="627062" marR="0" lvl="1" indent="-457200" algn="l" rtl="0">
              <a:spcBef>
                <a:spcPts val="0"/>
              </a:spcBef>
              <a:spcAft>
                <a:spcPts val="0"/>
              </a:spcAft>
              <a:buClr>
                <a:srgbClr val="59305B"/>
              </a:buClr>
              <a:buSzPts val="2600"/>
              <a:buFont typeface="Arial"/>
              <a:buChar char="•"/>
            </a:pPr>
            <a:r>
              <a:rPr lang="en-US" sz="2600" b="0" i="0" u="none" strike="noStrike" cap="none">
                <a:solidFill>
                  <a:srgbClr val="080808"/>
                </a:solidFill>
                <a:latin typeface="Arial"/>
                <a:ea typeface="Arial"/>
                <a:cs typeface="Arial"/>
                <a:sym typeface="Arial"/>
              </a:rPr>
              <a:t>The set of instructions that directs a computer to perform tasks is called </a:t>
            </a:r>
            <a:r>
              <a:rPr lang="en-US" sz="2600" b="1" i="0" u="none" strike="noStrike" cap="none">
                <a:solidFill>
                  <a:srgbClr val="080808"/>
                </a:solidFill>
                <a:latin typeface="Arial"/>
                <a:ea typeface="Arial"/>
                <a:cs typeface="Arial"/>
                <a:sym typeface="Arial"/>
              </a:rPr>
              <a:t>computer software</a:t>
            </a:r>
            <a:r>
              <a:rPr lang="en-US" sz="2600" b="0" i="0" u="none" strike="noStrike" cap="none">
                <a:solidFill>
                  <a:srgbClr val="080808"/>
                </a:solidFill>
                <a:latin typeface="Arial"/>
                <a:ea typeface="Arial"/>
                <a:cs typeface="Arial"/>
                <a:sym typeface="Arial"/>
              </a:rPr>
              <a:t>, or a </a:t>
            </a:r>
            <a:r>
              <a:rPr lang="en-US" sz="2600" b="1" i="0" u="none" strike="noStrike" cap="none">
                <a:solidFill>
                  <a:srgbClr val="080808"/>
                </a:solidFill>
                <a:latin typeface="Arial"/>
                <a:ea typeface="Arial"/>
                <a:cs typeface="Arial"/>
                <a:sym typeface="Arial"/>
              </a:rPr>
              <a:t>computer program</a:t>
            </a:r>
          </a:p>
          <a:p>
            <a:pPr marL="627062" marR="0" lvl="1" indent="-457200" algn="l" rtl="0">
              <a:spcBef>
                <a:spcPts val="520"/>
              </a:spcBef>
              <a:buClr>
                <a:srgbClr val="59305B"/>
              </a:buClr>
              <a:buSzPts val="2600"/>
              <a:buFont typeface="Arial"/>
              <a:buChar char="•"/>
            </a:pPr>
            <a:r>
              <a:rPr lang="en-US" sz="2600" b="0" i="0" u="none" strike="noStrike" cap="none">
                <a:solidFill>
                  <a:srgbClr val="080808"/>
                </a:solidFill>
                <a:latin typeface="Arial"/>
                <a:ea typeface="Arial"/>
                <a:cs typeface="Arial"/>
                <a:sym typeface="Arial"/>
              </a:rPr>
              <a:t>A computer program on a mobile device or on a Windows 10 computer is also called an </a:t>
            </a:r>
            <a:r>
              <a:rPr lang="en-US" sz="2600" b="1" i="0" u="none" strike="noStrike" cap="none">
                <a:solidFill>
                  <a:srgbClr val="080808"/>
                </a:solidFill>
                <a:latin typeface="Arial"/>
                <a:ea typeface="Arial"/>
                <a:cs typeface="Arial"/>
                <a:sym typeface="Arial"/>
              </a:rPr>
              <a:t>app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txBox="1">
            <a:spLocks noGrp="1"/>
          </p:cNvSpPr>
          <p:nvPr>
            <p:ph type="title"/>
          </p:nvPr>
        </p:nvSpPr>
        <p:spPr>
          <a:xfrm>
            <a:off x="152400" y="211161"/>
            <a:ext cx="8839200" cy="8556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Introduction (2 of 6)</a:t>
            </a:r>
          </a:p>
        </p:txBody>
      </p:sp>
      <p:pic>
        <p:nvPicPr>
          <p:cNvPr id="222" name="Shape 222" descr="A photo of computer hardware such as internal hard drive (storage), Monitor (output device), Mobile devices, Wearable devices, On-screen keyboard (input device), System unit (processing), Speakers (output device), keyboard (input device), Mouse (input device), Speakers (output device), RAM (storage), Scanner (input device), Digital camera (input device) and Printer (output device)."/>
          <p:cNvPicPr preferRelativeResize="0">
            <a:picLocks noGrp="1"/>
          </p:cNvPicPr>
          <p:nvPr>
            <p:ph type="pic" idx="2"/>
          </p:nvPr>
        </p:nvPicPr>
        <p:blipFill rotWithShape="1">
          <a:blip r:embed="rId3">
            <a:alphaModFix/>
          </a:blip>
          <a:srcRect/>
          <a:stretch/>
        </p:blipFill>
        <p:spPr>
          <a:xfrm>
            <a:off x="1809887" y="2452805"/>
            <a:ext cx="5445300" cy="3643200"/>
          </a:xfrm>
          <a:prstGeom prst="rect">
            <a:avLst/>
          </a:prstGeom>
          <a:noFill/>
          <a:ln>
            <a:noFill/>
          </a:ln>
        </p:spPr>
      </p:pic>
      <p:sp>
        <p:nvSpPr>
          <p:cNvPr id="221" name="Shape 221"/>
          <p:cNvSpPr txBox="1">
            <a:spLocks noGrp="1"/>
          </p:cNvSpPr>
          <p:nvPr>
            <p:ph type="body" idx="1"/>
          </p:nvPr>
        </p:nvSpPr>
        <p:spPr>
          <a:xfrm>
            <a:off x="152400" y="1107819"/>
            <a:ext cx="8839200" cy="1254300"/>
          </a:xfrm>
          <a:prstGeom prst="rect">
            <a:avLst/>
          </a:prstGeom>
          <a:noFill/>
          <a:ln>
            <a:noFill/>
          </a:ln>
        </p:spPr>
        <p:txBody>
          <a:bodyPr wrap="square" lIns="91425" tIns="45700" rIns="91425" bIns="45700" anchor="t" anchorCtr="0">
            <a:noAutofit/>
          </a:bodyPr>
          <a:lstStyle/>
          <a:p>
            <a:pPr marL="627062" marR="0" lvl="1" indent="-457200" algn="l" rtl="0">
              <a:spcBef>
                <a:spcPts val="0"/>
              </a:spcBef>
              <a:spcAft>
                <a:spcPts val="0"/>
              </a:spcAft>
              <a:buClr>
                <a:srgbClr val="59305B"/>
              </a:buClr>
              <a:buSzPts val="2400"/>
              <a:buFont typeface="Arial"/>
              <a:buChar char="•"/>
            </a:pPr>
            <a:r>
              <a:rPr lang="en-US" sz="2400" b="1" i="0" u="none" strike="noStrike" cap="none">
                <a:solidFill>
                  <a:srgbClr val="080808"/>
                </a:solidFill>
                <a:latin typeface="Arial"/>
                <a:ea typeface="Arial"/>
                <a:cs typeface="Arial"/>
                <a:sym typeface="Arial"/>
              </a:rPr>
              <a:t>Computer hardware </a:t>
            </a:r>
            <a:r>
              <a:rPr lang="en-US" sz="2400" b="0" i="0" u="none" strike="noStrike" cap="none">
                <a:solidFill>
                  <a:srgbClr val="080808"/>
                </a:solidFill>
                <a:latin typeface="Arial"/>
                <a:ea typeface="Arial"/>
                <a:cs typeface="Arial"/>
                <a:sym typeface="Arial"/>
              </a:rPr>
              <a:t>is the physical equipment associated with a computer</a:t>
            </a:r>
          </a:p>
          <a:p>
            <a:pPr marL="627062" marR="0" lvl="1" indent="-457200" algn="l" rtl="0">
              <a:spcBef>
                <a:spcPts val="480"/>
              </a:spcBef>
              <a:buClr>
                <a:srgbClr val="59305B"/>
              </a:buClr>
              <a:buSzPts val="2400"/>
              <a:buFont typeface="Arial"/>
              <a:buChar char="•"/>
            </a:pPr>
            <a:r>
              <a:rPr lang="en-US" sz="2400" b="0" i="0" u="none" strike="noStrike" cap="none">
                <a:solidFill>
                  <a:srgbClr val="080808"/>
                </a:solidFill>
                <a:latin typeface="Arial"/>
                <a:ea typeface="Arial"/>
                <a:cs typeface="Arial"/>
                <a:sym typeface="Arial"/>
              </a:rPr>
              <a:t>A </a:t>
            </a:r>
            <a:r>
              <a:rPr lang="en-US" sz="2400" b="1" i="0" u="none" strike="noStrike" cap="none">
                <a:solidFill>
                  <a:srgbClr val="080808"/>
                </a:solidFill>
                <a:latin typeface="Arial"/>
                <a:ea typeface="Arial"/>
                <a:cs typeface="Arial"/>
                <a:sym typeface="Arial"/>
              </a:rPr>
              <a:t>mobile device </a:t>
            </a:r>
            <a:r>
              <a:rPr lang="en-US" sz="2400" b="0" i="0" u="none" strike="noStrike" cap="none">
                <a:solidFill>
                  <a:srgbClr val="080808"/>
                </a:solidFill>
                <a:latin typeface="Arial"/>
                <a:ea typeface="Arial"/>
                <a:cs typeface="Arial"/>
                <a:sym typeface="Arial"/>
              </a:rPr>
              <a:t>is portable computer hardware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Introduction (3 of 6)</a:t>
            </a:r>
          </a:p>
        </p:txBody>
      </p:sp>
      <p:sp>
        <p:nvSpPr>
          <p:cNvPr id="229" name="Shape 229"/>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61962" marR="0" lvl="0" indent="-461962" algn="just"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The basic function of many programs is to accept some form of data (sometimes called </a:t>
            </a:r>
            <a:r>
              <a:rPr lang="en-US" sz="2600" b="1" i="0" u="none" strike="noStrike" cap="none">
                <a:solidFill>
                  <a:schemeClr val="dk1"/>
                </a:solidFill>
                <a:latin typeface="Arial"/>
                <a:ea typeface="Arial"/>
                <a:cs typeface="Arial"/>
                <a:sym typeface="Arial"/>
              </a:rPr>
              <a:t>input data</a:t>
            </a:r>
            <a:r>
              <a:rPr lang="en-US" sz="2600" b="0" i="0" u="none" strike="noStrike" cap="none">
                <a:solidFill>
                  <a:schemeClr val="dk1"/>
                </a:solidFill>
                <a:latin typeface="Arial"/>
                <a:ea typeface="Arial"/>
                <a:cs typeface="Arial"/>
                <a:sym typeface="Arial"/>
              </a:rPr>
              <a:t>), manipulate the data in some manner (sometimes called </a:t>
            </a:r>
            <a:r>
              <a:rPr lang="en-US" sz="2600" b="1" i="0" u="none" strike="noStrike" cap="none">
                <a:solidFill>
                  <a:schemeClr val="dk1"/>
                </a:solidFill>
                <a:latin typeface="Arial"/>
                <a:ea typeface="Arial"/>
                <a:cs typeface="Arial"/>
                <a:sym typeface="Arial"/>
              </a:rPr>
              <a:t>processing</a:t>
            </a:r>
            <a:r>
              <a:rPr lang="en-US" sz="2600" b="0" i="0" u="none" strike="noStrike" cap="none">
                <a:solidFill>
                  <a:schemeClr val="dk1"/>
                </a:solidFill>
                <a:latin typeface="Arial"/>
                <a:ea typeface="Arial"/>
                <a:cs typeface="Arial"/>
                <a:sym typeface="Arial"/>
              </a:rPr>
              <a:t>), and create some form of data that is usable by people or other computers (sometimes called </a:t>
            </a:r>
            <a:r>
              <a:rPr lang="en-US" sz="2600" b="1" i="0" u="none" strike="noStrike" cap="none">
                <a:solidFill>
                  <a:schemeClr val="dk1"/>
                </a:solidFill>
                <a:latin typeface="Arial"/>
                <a:ea typeface="Arial"/>
                <a:cs typeface="Arial"/>
                <a:sym typeface="Arial"/>
              </a:rPr>
              <a:t>output data,</a:t>
            </a:r>
            <a:r>
              <a:rPr lang="en-US" sz="2600" b="0" i="0" u="none" strike="noStrike" cap="none">
                <a:solidFill>
                  <a:schemeClr val="dk1"/>
                </a:solidFill>
                <a:latin typeface="Arial"/>
                <a:ea typeface="Arial"/>
                <a:cs typeface="Arial"/>
                <a:sym typeface="Arial"/>
              </a:rPr>
              <a:t> or </a:t>
            </a:r>
            <a:r>
              <a:rPr lang="en-US" sz="2600" b="1" i="0" u="none" strike="noStrike" cap="none">
                <a:solidFill>
                  <a:schemeClr val="dk1"/>
                </a:solidFill>
                <a:latin typeface="Arial"/>
                <a:ea typeface="Arial"/>
                <a:cs typeface="Arial"/>
                <a:sym typeface="Arial"/>
              </a:rPr>
              <a:t>information</a:t>
            </a:r>
            <a:r>
              <a:rPr lang="en-US" sz="2600" b="0" i="0" u="none" strike="noStrike" cap="none">
                <a:solidFill>
                  <a:schemeClr val="dk1"/>
                </a:solidFill>
                <a:latin typeface="Arial"/>
                <a:ea typeface="Arial"/>
                <a:cs typeface="Arial"/>
                <a:sym typeface="Arial"/>
              </a:rPr>
              <a:t>)</a:t>
            </a:r>
          </a:p>
          <a:p>
            <a:pPr marL="461962" marR="0" lvl="0" indent="-461962" algn="l" rtl="0">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In order for the computer to execute a program:</a:t>
            </a:r>
          </a:p>
          <a:p>
            <a:pPr marL="914400" marR="0" lvl="1" indent="-457200" algn="l" rtl="0">
              <a:spcBef>
                <a:spcPts val="520"/>
              </a:spcBef>
              <a:buClr>
                <a:srgbClr val="59305B"/>
              </a:buClr>
              <a:buSzPts val="2600"/>
              <a:buFont typeface="Arial"/>
              <a:buChar char="–"/>
            </a:pPr>
            <a:r>
              <a:rPr lang="en-US" sz="2600" b="0" i="0" u="none" strike="noStrike" cap="none">
                <a:solidFill>
                  <a:schemeClr val="dk1"/>
                </a:solidFill>
                <a:latin typeface="Arial"/>
                <a:ea typeface="Arial"/>
                <a:cs typeface="Arial"/>
                <a:sym typeface="Arial"/>
              </a:rPr>
              <a:t>Program and data must be placed in the computer’s </a:t>
            </a:r>
            <a:r>
              <a:rPr lang="en-US" sz="2600" b="1" i="0" u="none" strike="noStrike" cap="none">
                <a:solidFill>
                  <a:schemeClr val="dk1"/>
                </a:solidFill>
                <a:latin typeface="Arial"/>
                <a:ea typeface="Arial"/>
                <a:cs typeface="Arial"/>
                <a:sym typeface="Arial"/>
              </a:rPr>
              <a:t>random access memory </a:t>
            </a:r>
            <a:r>
              <a:rPr lang="en-US" sz="2600" b="0" i="0" u="none" strike="noStrike" cap="none">
                <a:solidFill>
                  <a:schemeClr val="dk1"/>
                </a:solidFill>
                <a:latin typeface="Arial"/>
                <a:ea typeface="Arial"/>
                <a:cs typeface="Arial"/>
                <a:sym typeface="Arial"/>
              </a:rPr>
              <a:t>(</a:t>
            </a:r>
            <a:r>
              <a:rPr lang="en-US" sz="2600" b="1" i="0" u="none" strike="noStrike" cap="none">
                <a:solidFill>
                  <a:schemeClr val="dk1"/>
                </a:solidFill>
                <a:latin typeface="Arial"/>
                <a:ea typeface="Arial"/>
                <a:cs typeface="Arial"/>
                <a:sym typeface="Arial"/>
              </a:rPr>
              <a:t>RAM</a:t>
            </a:r>
            <a:r>
              <a:rPr lang="en-US" sz="2600" b="0" i="0" u="none" strike="noStrike" cap="none">
                <a:solidFill>
                  <a:schemeClr val="dk1"/>
                </a:solidFill>
                <a:latin typeface="Arial"/>
                <a:ea typeface="Arial"/>
                <a:cs typeface="Arial"/>
                <a:sym typeface="Arial"/>
              </a:rPr>
              <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152400" y="152401"/>
            <a:ext cx="8839200" cy="8382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Introduction (4 of 6)</a:t>
            </a:r>
          </a:p>
        </p:txBody>
      </p:sp>
      <p:pic>
        <p:nvPicPr>
          <p:cNvPr id="237" name="Shape 237" descr="A photo shows random access memory (RAM)."/>
          <p:cNvPicPr preferRelativeResize="0">
            <a:picLocks noGrp="1"/>
          </p:cNvPicPr>
          <p:nvPr>
            <p:ph type="pic" idx="2"/>
          </p:nvPr>
        </p:nvPicPr>
        <p:blipFill rotWithShape="1">
          <a:blip r:embed="rId3">
            <a:alphaModFix/>
          </a:blip>
          <a:srcRect/>
          <a:stretch/>
        </p:blipFill>
        <p:spPr>
          <a:xfrm>
            <a:off x="2168630" y="2962984"/>
            <a:ext cx="4683900" cy="3132900"/>
          </a:xfrm>
          <a:prstGeom prst="rect">
            <a:avLst/>
          </a:prstGeom>
          <a:noFill/>
          <a:ln>
            <a:noFill/>
          </a:ln>
        </p:spPr>
      </p:pic>
      <p:sp>
        <p:nvSpPr>
          <p:cNvPr id="236" name="Shape 236"/>
          <p:cNvSpPr txBox="1">
            <a:spLocks noGrp="1"/>
          </p:cNvSpPr>
          <p:nvPr>
            <p:ph type="body" idx="1"/>
          </p:nvPr>
        </p:nvSpPr>
        <p:spPr>
          <a:xfrm>
            <a:off x="50800" y="1058581"/>
            <a:ext cx="8991600" cy="1455900"/>
          </a:xfrm>
          <a:prstGeom prst="rect">
            <a:avLst/>
          </a:prstGeom>
          <a:noFill/>
          <a:ln>
            <a:noFill/>
          </a:ln>
        </p:spPr>
        <p:txBody>
          <a:bodyPr wrap="square" lIns="91425" tIns="45700" rIns="91425" bIns="45700" anchor="t" anchorCtr="0">
            <a:noAutofit/>
          </a:bodyPr>
          <a:lstStyle/>
          <a:p>
            <a:pPr marL="627062" marR="0" lvl="1" indent="-457200" algn="l" rtl="0">
              <a:spcBef>
                <a:spcPts val="0"/>
              </a:spcBef>
              <a:buClr>
                <a:srgbClr val="59305B"/>
              </a:buClr>
              <a:buSzPts val="2600"/>
              <a:buFont typeface="Arial"/>
              <a:buChar char="•"/>
            </a:pPr>
            <a:r>
              <a:rPr lang="en-US" sz="2600" b="0" i="0" u="none" strike="noStrike" cap="none">
                <a:solidFill>
                  <a:srgbClr val="080808"/>
                </a:solidFill>
                <a:latin typeface="Arial"/>
                <a:ea typeface="Arial"/>
                <a:cs typeface="Arial"/>
                <a:sym typeface="Arial"/>
              </a:rPr>
              <a:t>The computer’s </a:t>
            </a:r>
            <a:r>
              <a:rPr lang="en-US" sz="2600" b="1" i="0" u="none" strike="noStrike" cap="none">
                <a:solidFill>
                  <a:srgbClr val="080808"/>
                </a:solidFill>
                <a:latin typeface="Arial"/>
                <a:ea typeface="Arial"/>
                <a:cs typeface="Arial"/>
                <a:sym typeface="Arial"/>
              </a:rPr>
              <a:t>central processing unit</a:t>
            </a:r>
            <a:r>
              <a:rPr lang="en-US" sz="2600" b="0" i="0" u="none" strike="noStrike" cap="none">
                <a:solidFill>
                  <a:srgbClr val="080808"/>
                </a:solidFill>
                <a:latin typeface="Arial"/>
                <a:ea typeface="Arial"/>
                <a:cs typeface="Arial"/>
                <a:sym typeface="Arial"/>
              </a:rPr>
              <a:t> (CPU) can access the program instructions and the data in RAM to perform activities as directed by the program</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Introduction (5 of 6)</a:t>
            </a:r>
          </a:p>
        </p:txBody>
      </p:sp>
      <p:sp>
        <p:nvSpPr>
          <p:cNvPr id="244" name="Shape 244"/>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1" i="0" u="none" strike="noStrike" cap="none">
                <a:solidFill>
                  <a:schemeClr val="dk1"/>
                </a:solidFill>
                <a:latin typeface="Arial"/>
                <a:ea typeface="Arial"/>
                <a:cs typeface="Arial"/>
                <a:sym typeface="Arial"/>
              </a:rPr>
              <a:t>Saving</a:t>
            </a:r>
            <a:r>
              <a:rPr lang="en-US" sz="2600" b="0" i="0" u="none" strike="noStrike" cap="none">
                <a:solidFill>
                  <a:schemeClr val="dk1"/>
                </a:solidFill>
                <a:latin typeface="Arial"/>
                <a:ea typeface="Arial"/>
                <a:cs typeface="Arial"/>
                <a:sym typeface="Arial"/>
              </a:rPr>
              <a:t>, or </a:t>
            </a:r>
            <a:r>
              <a:rPr lang="en-US" sz="2600" b="1" i="0" u="none" strike="noStrike" cap="none">
                <a:solidFill>
                  <a:schemeClr val="dk1"/>
                </a:solidFill>
                <a:latin typeface="Arial"/>
                <a:ea typeface="Arial"/>
                <a:cs typeface="Arial"/>
                <a:sym typeface="Arial"/>
              </a:rPr>
              <a:t>storing</a:t>
            </a:r>
            <a:r>
              <a:rPr lang="en-US" sz="2600" b="0" i="0" u="none" strike="noStrike" cap="none">
                <a:solidFill>
                  <a:schemeClr val="dk1"/>
                </a:solidFill>
                <a:latin typeface="Arial"/>
                <a:ea typeface="Arial"/>
                <a:cs typeface="Arial"/>
                <a:sym typeface="Arial"/>
              </a:rPr>
              <a:t>, data refers to placing the data or software electronically on a storage medium such as:</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Hard disk</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Universal Serial Bus (USB) drive</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Cloud storage server</a:t>
            </a:r>
          </a:p>
          <a:p>
            <a:pPr marL="461962" marR="0" lvl="0" indent="-461962" algn="l" rtl="0">
              <a:spcBef>
                <a:spcPts val="520"/>
              </a:spcBef>
              <a:buClr>
                <a:srgbClr val="59305B"/>
              </a:buClr>
              <a:buSzPts val="2600"/>
              <a:buFont typeface="Arial"/>
              <a:buChar char="•"/>
            </a:pPr>
            <a:r>
              <a:rPr lang="en-US" sz="2600" b="1" i="0" u="none" strike="noStrike" cap="none">
                <a:solidFill>
                  <a:schemeClr val="dk1"/>
                </a:solidFill>
                <a:latin typeface="Arial"/>
                <a:ea typeface="Arial"/>
                <a:cs typeface="Arial"/>
                <a:sym typeface="Arial"/>
              </a:rPr>
              <a:t>Persistent</a:t>
            </a:r>
            <a:r>
              <a:rPr lang="en-US" sz="2600" b="0" i="0" u="none" strike="noStrike" cap="none">
                <a:solidFill>
                  <a:schemeClr val="dk1"/>
                </a:solidFill>
                <a:latin typeface="Arial"/>
                <a:ea typeface="Arial"/>
                <a:cs typeface="Arial"/>
                <a:sym typeface="Arial"/>
              </a:rPr>
              <a:t> data remains available even after the computer power is turned off</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Shape 250"/>
          <p:cNvSpPr txBox="1">
            <a:spLocks noGrp="1"/>
          </p:cNvSpPr>
          <p:nvPr>
            <p:ph type="title"/>
          </p:nvPr>
        </p:nvSpPr>
        <p:spPr>
          <a:xfrm>
            <a:off x="152400" y="152400"/>
            <a:ext cx="8839200" cy="9144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Introduction (6 of 6)</a:t>
            </a:r>
          </a:p>
        </p:txBody>
      </p:sp>
      <p:pic>
        <p:nvPicPr>
          <p:cNvPr id="251" name="Shape 251" descr="A screenshot shows a window of Visual Basic 2017 programming language which reads as Private Sub btnSelectPizza_Click(sender As Object, e As EventArgs) Handles btnSelectPizza.Click This code is executed when the user taps or clicks the  Select Pizza button. It disables the Deep Dish button, the Select Pizza button, and the Thin Crust button. It hides the Instructions label, displays the Confirmation label, and enables the Exit Window button. btnDeepDish.Enabled = False btnSelectPizza.Enabled = False btnThinCrust.Enabled = False lblInstructions.Visible = False lblConfirmation.Visible = True btnExit.Enabled = True End Sub Private Sub btnThinCrust_Click(sender As Object, e As EventArgs) Handles btnThinCrust.Click This code is executed when the user taps or clicks the Thin Crust button. It displays the Thin Crust picture, hides the Deep Dish picture, and enables the Select Pizza button. picThinCrust.Visible = True picDeepDish.Visible = False btnSelectPizza.Enabled = True End Sub"/>
          <p:cNvPicPr preferRelativeResize="0">
            <a:picLocks noGrp="1"/>
          </p:cNvPicPr>
          <p:nvPr>
            <p:ph type="pic" idx="2"/>
          </p:nvPr>
        </p:nvPicPr>
        <p:blipFill rotWithShape="1">
          <a:blip r:embed="rId3">
            <a:alphaModFix/>
          </a:blip>
          <a:srcRect/>
          <a:stretch/>
        </p:blipFill>
        <p:spPr>
          <a:xfrm>
            <a:off x="1334452" y="1324451"/>
            <a:ext cx="6590400" cy="4390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Shape 458"/>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dirty="0"/>
              <a:t>Developers, developers, developers!!!!</a:t>
            </a:r>
            <a:endParaRPr lang="en-US" sz="3600" b="0" i="0" u="none" strike="noStrike" cap="none" dirty="0">
              <a:solidFill>
                <a:schemeClr val="lt1"/>
              </a:solidFill>
              <a:latin typeface="Arial"/>
              <a:ea typeface="Arial"/>
              <a:cs typeface="Arial"/>
              <a:sym typeface="Arial"/>
            </a:endParaRPr>
          </a:p>
        </p:txBody>
      </p:sp>
      <p:pic>
        <p:nvPicPr>
          <p:cNvPr id="1026" name="Picture 2" descr="Image result for demo image">
            <a:extLst>
              <a:ext uri="{FF2B5EF4-FFF2-40B4-BE49-F238E27FC236}">
                <a16:creationId xmlns:a16="http://schemas.microsoft.com/office/drawing/2014/main" id="{487DE075-6992-4EF2-B2A6-5B2E1F7F85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5546" y="1475912"/>
            <a:ext cx="4287915" cy="4287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39483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Computer Programmers and Developers</a:t>
            </a:r>
          </a:p>
        </p:txBody>
      </p:sp>
      <p:sp>
        <p:nvSpPr>
          <p:cNvPr id="258" name="Shape 258"/>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A computer program is designed and developed by people known as </a:t>
            </a:r>
            <a:r>
              <a:rPr lang="en-US" sz="2600" b="1" i="0" u="none" strike="noStrike" cap="none">
                <a:solidFill>
                  <a:schemeClr val="dk1"/>
                </a:solidFill>
                <a:latin typeface="Arial"/>
                <a:ea typeface="Arial"/>
                <a:cs typeface="Arial"/>
                <a:sym typeface="Arial"/>
              </a:rPr>
              <a:t>computer programmers</a:t>
            </a:r>
            <a:r>
              <a:rPr lang="en-US" sz="2600" b="0" i="0" u="none" strike="noStrike" cap="none">
                <a:solidFill>
                  <a:schemeClr val="dk1"/>
                </a:solidFill>
                <a:latin typeface="Arial"/>
                <a:ea typeface="Arial"/>
                <a:cs typeface="Arial"/>
                <a:sym typeface="Arial"/>
              </a:rPr>
              <a:t>, or developers</a:t>
            </a:r>
          </a:p>
          <a:p>
            <a:pPr marL="461962" marR="0" lvl="0" indent="-461962" algn="l" rtl="0">
              <a:spcBef>
                <a:spcPts val="520"/>
              </a:spcBef>
              <a:spcAft>
                <a:spcPts val="0"/>
              </a:spcAft>
              <a:buClr>
                <a:srgbClr val="59305B"/>
              </a:buClr>
              <a:buSzPts val="2600"/>
              <a:buFont typeface="Arial"/>
              <a:buChar char="•"/>
            </a:pPr>
            <a:r>
              <a:rPr lang="en-US" sz="2600" b="1" i="0" u="none" strike="noStrike" cap="none">
                <a:solidFill>
                  <a:schemeClr val="dk1"/>
                </a:solidFill>
                <a:latin typeface="Arial"/>
                <a:ea typeface="Arial"/>
                <a:cs typeface="Arial"/>
                <a:sym typeface="Arial"/>
              </a:rPr>
              <a:t>Developers </a:t>
            </a:r>
            <a:r>
              <a:rPr lang="en-US" sz="2600" b="0" i="0" u="none" strike="noStrike" cap="none">
                <a:solidFill>
                  <a:schemeClr val="dk1"/>
                </a:solidFill>
                <a:latin typeface="Arial"/>
                <a:ea typeface="Arial"/>
                <a:cs typeface="Arial"/>
                <a:sym typeface="Arial"/>
              </a:rPr>
              <a:t>are people skilled in designing computer programs and creating them using programming languages</a:t>
            </a:r>
          </a:p>
          <a:p>
            <a:pPr marL="461962" marR="0" lvl="0" indent="-461962" algn="l" rtl="0">
              <a:spcBef>
                <a:spcPts val="520"/>
              </a:spcBef>
              <a:spcAft>
                <a:spcPts val="0"/>
              </a:spcAft>
              <a:buClr>
                <a:srgbClr val="59305B"/>
              </a:buClr>
              <a:buSzPts val="2600"/>
              <a:buFont typeface="Arial"/>
              <a:buChar char="•"/>
            </a:pPr>
            <a:r>
              <a:rPr lang="en-US" sz="2600" b="1" i="0" u="none" strike="noStrike" cap="none">
                <a:solidFill>
                  <a:schemeClr val="dk1"/>
                </a:solidFill>
                <a:latin typeface="Arial"/>
                <a:ea typeface="Arial"/>
                <a:cs typeface="Arial"/>
                <a:sym typeface="Arial"/>
              </a:rPr>
              <a:t>Applications</a:t>
            </a:r>
            <a:r>
              <a:rPr lang="en-US" sz="2600" b="0" i="0" u="none" strike="noStrike" cap="none">
                <a:solidFill>
                  <a:schemeClr val="dk1"/>
                </a:solidFill>
                <a:latin typeface="Arial"/>
                <a:ea typeface="Arial"/>
                <a:cs typeface="Arial"/>
                <a:sym typeface="Arial"/>
              </a:rPr>
              <a:t> may consist of several computer programs working together to solve a problem</a:t>
            </a:r>
          </a:p>
          <a:p>
            <a:pPr marL="461962" marR="0" lvl="0" indent="-461962" algn="l" rtl="0">
              <a:spcBef>
                <a:spcPts val="520"/>
              </a:spcBef>
              <a:buClr>
                <a:srgbClr val="59305B"/>
              </a:buClr>
              <a:buSzPts val="2600"/>
              <a:buFont typeface="Arial"/>
              <a:buChar char="•"/>
            </a:pPr>
            <a:r>
              <a:rPr lang="en-US" sz="2600" b="0" i="0" u="none" strike="noStrike" cap="none">
                <a:solidFill>
                  <a:schemeClr val="dk1"/>
                </a:solidFill>
                <a:latin typeface="Arial"/>
                <a:ea typeface="Arial"/>
                <a:cs typeface="Arial"/>
                <a:sym typeface="Arial"/>
              </a:rPr>
              <a:t>Developers create the program by writing its code using a </a:t>
            </a:r>
            <a:r>
              <a:rPr lang="en-US" sz="2600" b="1" i="0" u="none" strike="noStrike" cap="none">
                <a:solidFill>
                  <a:schemeClr val="dk1"/>
                </a:solidFill>
                <a:latin typeface="Arial"/>
                <a:ea typeface="Arial"/>
                <a:cs typeface="Arial"/>
                <a:sym typeface="Arial"/>
              </a:rPr>
              <a:t>programming language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0" algn="l" rtl="0">
              <a:spcBef>
                <a:spcPts val="0"/>
              </a:spcBef>
              <a:spcAft>
                <a:spcPts val="0"/>
              </a:spcAft>
              <a:buNone/>
            </a:pPr>
            <a:r>
              <a:rPr lang="en-US" sz="3200" b="1" i="0" u="none" strike="noStrike" cap="none" dirty="0">
                <a:solidFill>
                  <a:srgbClr val="4578AF"/>
                </a:solidFill>
                <a:latin typeface="Calibri"/>
                <a:ea typeface="Calibri"/>
                <a:cs typeface="Calibri"/>
                <a:sym typeface="Calibri"/>
              </a:rPr>
              <a:t>Initial Course Objectives</a:t>
            </a:r>
          </a:p>
        </p:txBody>
      </p:sp>
      <p:sp>
        <p:nvSpPr>
          <p:cNvPr id="143" name="Shape 143"/>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57200" marR="0" lvl="0" indent="-457200" algn="l" rtl="0">
              <a:spcBef>
                <a:spcPts val="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Read, Understand, and Acknowledge Your Understanding of the Syllabus and the Course Requirements in the Assignments Link</a:t>
            </a:r>
          </a:p>
          <a:p>
            <a:pPr marL="457200" marR="0" lvl="0"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The Textbook: Corinne Hoisington. (2018). </a:t>
            </a:r>
            <a:r>
              <a:rPr lang="en-US" sz="2800" b="1" i="0" u="none" strike="noStrike" cap="none" dirty="0">
                <a:solidFill>
                  <a:schemeClr val="dk1"/>
                </a:solidFill>
                <a:latin typeface="Calibri"/>
                <a:ea typeface="Calibri"/>
                <a:cs typeface="Calibri"/>
                <a:sym typeface="Calibri"/>
              </a:rPr>
              <a:t>Microsoft Visual Basic 2017 for Windows, Web, Windows Store, and Database Applications: Comprehensive</a:t>
            </a:r>
          </a:p>
          <a:p>
            <a:pPr marR="0" lvl="1"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Textbook Learning Aids </a:t>
            </a:r>
          </a:p>
          <a:p>
            <a:pPr marL="457200" marR="0" lvl="0"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The Tool: Visual Studio 2017 Community Edition</a:t>
            </a:r>
          </a:p>
          <a:p>
            <a:pPr marL="457200" marR="0" lvl="0"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Communication – as you do/would professionally</a:t>
            </a:r>
          </a:p>
          <a:p>
            <a:pPr marR="0" lvl="1"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Do not wait…correspond early and often.</a:t>
            </a:r>
          </a:p>
          <a:p>
            <a:pPr marL="0" marR="0" lvl="0" indent="-177800" algn="l" rtl="0">
              <a:spcBef>
                <a:spcPts val="560"/>
              </a:spcBef>
              <a:spcAft>
                <a:spcPts val="0"/>
              </a:spcAft>
              <a:buClr>
                <a:srgbClr val="A50021"/>
              </a:buClr>
              <a:buSzPts val="2800"/>
              <a:buFont typeface="Arial"/>
              <a:buNone/>
            </a:pPr>
            <a:endParaRPr sz="28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Event-Driven Computer Programs </a:t>
            </a:r>
            <a:br>
              <a:rPr lang="en-US" sz="3600" b="0" i="0" u="none" strike="noStrike" cap="none">
                <a:solidFill>
                  <a:schemeClr val="lt1"/>
                </a:solidFill>
                <a:latin typeface="Arial"/>
                <a:ea typeface="Arial"/>
                <a:cs typeface="Arial"/>
                <a:sym typeface="Arial"/>
              </a:rPr>
            </a:br>
            <a:r>
              <a:rPr lang="en-US" sz="3600" b="0" i="0" u="none" strike="noStrike" cap="none">
                <a:solidFill>
                  <a:schemeClr val="lt1"/>
                </a:solidFill>
                <a:latin typeface="Arial"/>
                <a:ea typeface="Arial"/>
                <a:cs typeface="Arial"/>
                <a:sym typeface="Arial"/>
              </a:rPr>
              <a:t>with a Graphical User Interface (1 of 2)</a:t>
            </a:r>
          </a:p>
        </p:txBody>
      </p:sp>
      <p:sp>
        <p:nvSpPr>
          <p:cNvPr id="265" name="Shape 265"/>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Most Visual Basic 2017 programs are </a:t>
            </a:r>
            <a:r>
              <a:rPr lang="en-US" sz="2600" b="1" i="0" u="none" strike="noStrike" cap="none">
                <a:solidFill>
                  <a:schemeClr val="dk1"/>
                </a:solidFill>
                <a:latin typeface="Arial"/>
                <a:ea typeface="Arial"/>
                <a:cs typeface="Arial"/>
                <a:sym typeface="Arial"/>
              </a:rPr>
              <a:t>event-driven programs</a:t>
            </a:r>
            <a:r>
              <a:rPr lang="en-US" sz="2600" b="0" i="0" u="none" strike="noStrike" cap="none">
                <a:solidFill>
                  <a:schemeClr val="dk1"/>
                </a:solidFill>
                <a:latin typeface="Arial"/>
                <a:ea typeface="Arial"/>
                <a:cs typeface="Arial"/>
                <a:sym typeface="Arial"/>
              </a:rPr>
              <a:t> that communicate with the user through a </a:t>
            </a:r>
            <a:r>
              <a:rPr lang="en-US" sz="2600" b="1" i="0" u="none" strike="noStrike" cap="none">
                <a:solidFill>
                  <a:schemeClr val="dk1"/>
                </a:solidFill>
                <a:latin typeface="Arial"/>
                <a:ea typeface="Arial"/>
                <a:cs typeface="Arial"/>
                <a:sym typeface="Arial"/>
              </a:rPr>
              <a:t>graphical user interface</a:t>
            </a:r>
            <a:r>
              <a:rPr lang="en-US" sz="2600" b="0" i="0" u="none" strike="noStrike" cap="none">
                <a:solidFill>
                  <a:schemeClr val="dk1"/>
                </a:solidFill>
                <a:latin typeface="Arial"/>
                <a:ea typeface="Arial"/>
                <a:cs typeface="Arial"/>
                <a:sym typeface="Arial"/>
              </a:rPr>
              <a:t> (</a:t>
            </a:r>
            <a:r>
              <a:rPr lang="en-US" sz="2600" b="1" i="0" u="none" strike="noStrike" cap="none">
                <a:solidFill>
                  <a:schemeClr val="dk1"/>
                </a:solidFill>
                <a:latin typeface="Arial"/>
                <a:ea typeface="Arial"/>
                <a:cs typeface="Arial"/>
                <a:sym typeface="Arial"/>
              </a:rPr>
              <a:t>GUI</a:t>
            </a:r>
            <a:r>
              <a:rPr lang="en-US" sz="2600" b="0" i="0" u="none" strike="noStrike" cap="none">
                <a:solidFill>
                  <a:schemeClr val="dk1"/>
                </a:solidFill>
                <a:latin typeface="Arial"/>
                <a:ea typeface="Arial"/>
                <a:cs typeface="Arial"/>
                <a:sym typeface="Arial"/>
              </a:rPr>
              <a:t>)</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The GUI usually consists of a window, containing a variety of objects</a:t>
            </a:r>
          </a:p>
          <a:p>
            <a:pPr marL="461962" marR="0" lvl="0" indent="-461962" algn="l" rtl="0">
              <a:spcBef>
                <a:spcPts val="520"/>
              </a:spcBef>
              <a:buClr>
                <a:srgbClr val="59305B"/>
              </a:buClr>
              <a:buSzPts val="2600"/>
              <a:buFont typeface="Arial"/>
              <a:buChar char="•"/>
            </a:pPr>
            <a:r>
              <a:rPr lang="en-US" sz="2600" b="0" i="0" u="none" strike="noStrike" cap="none">
                <a:solidFill>
                  <a:schemeClr val="dk1"/>
                </a:solidFill>
                <a:latin typeface="Arial"/>
                <a:ea typeface="Arial"/>
                <a:cs typeface="Arial"/>
                <a:sym typeface="Arial"/>
              </a:rPr>
              <a:t>An </a:t>
            </a:r>
            <a:r>
              <a:rPr lang="en-US" sz="2600" b="1" i="0" u="none" strike="noStrike" cap="none">
                <a:solidFill>
                  <a:schemeClr val="dk1"/>
                </a:solidFill>
                <a:latin typeface="Arial"/>
                <a:ea typeface="Arial"/>
                <a:cs typeface="Arial"/>
                <a:sym typeface="Arial"/>
              </a:rPr>
              <a:t>event</a:t>
            </a:r>
            <a:r>
              <a:rPr lang="en-US" sz="2600" b="0" i="0" u="none" strike="noStrike" cap="none">
                <a:solidFill>
                  <a:schemeClr val="dk1"/>
                </a:solidFill>
                <a:latin typeface="Arial"/>
                <a:ea typeface="Arial"/>
                <a:cs typeface="Arial"/>
                <a:sym typeface="Arial"/>
              </a:rPr>
              <a:t> means the user has initiated an action that causes the program to perform a type of processing in response to that action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152400" y="152400"/>
            <a:ext cx="8839200" cy="10629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Event-Driven Computer Programs </a:t>
            </a:r>
            <a:br>
              <a:rPr lang="en-US" sz="3600" b="0" i="0" u="none" strike="noStrike" cap="none">
                <a:solidFill>
                  <a:schemeClr val="dk1"/>
                </a:solidFill>
                <a:latin typeface="Arial"/>
                <a:ea typeface="Arial"/>
                <a:cs typeface="Arial"/>
                <a:sym typeface="Arial"/>
              </a:rPr>
            </a:br>
            <a:r>
              <a:rPr lang="en-US" sz="3600" b="0" i="0" u="none" strike="noStrike" cap="none">
                <a:solidFill>
                  <a:schemeClr val="dk1"/>
                </a:solidFill>
                <a:latin typeface="Arial"/>
                <a:ea typeface="Arial"/>
                <a:cs typeface="Arial"/>
                <a:sym typeface="Arial"/>
              </a:rPr>
              <a:t>with a Graphical User Interface (2 of 2)</a:t>
            </a:r>
          </a:p>
        </p:txBody>
      </p:sp>
      <p:pic>
        <p:nvPicPr>
          <p:cNvPr id="273" name="Shape 273" descr="A screenshot shows a window of bank application to display bank balance. A textbox by the side of account number has a call out that reads, &quot;Account Number box.&quot; A hidden textbox by the side of account balance has a call out that reads, &quot;Account Balance label.&quot; There are two buttons labeled as, &quot;Display Bank Balance&quot; and &quot;Refresh.&quot;"/>
          <p:cNvPicPr preferRelativeResize="0">
            <a:picLocks noGrp="1"/>
          </p:cNvPicPr>
          <p:nvPr>
            <p:ph type="pic" idx="2"/>
          </p:nvPr>
        </p:nvPicPr>
        <p:blipFill rotWithShape="1">
          <a:blip r:embed="rId3">
            <a:alphaModFix/>
          </a:blip>
          <a:srcRect/>
          <a:stretch/>
        </p:blipFill>
        <p:spPr>
          <a:xfrm>
            <a:off x="1615535" y="2766964"/>
            <a:ext cx="5970000" cy="3238500"/>
          </a:xfrm>
          <a:prstGeom prst="rect">
            <a:avLst/>
          </a:prstGeom>
          <a:noFill/>
          <a:ln>
            <a:noFill/>
          </a:ln>
        </p:spPr>
      </p:pic>
      <p:sp>
        <p:nvSpPr>
          <p:cNvPr id="272" name="Shape 272"/>
          <p:cNvSpPr txBox="1">
            <a:spLocks noGrp="1"/>
          </p:cNvSpPr>
          <p:nvPr>
            <p:ph type="body" idx="1"/>
          </p:nvPr>
        </p:nvSpPr>
        <p:spPr>
          <a:xfrm>
            <a:off x="152400" y="1295400"/>
            <a:ext cx="8839200" cy="1371600"/>
          </a:xfrm>
          <a:prstGeom prst="rect">
            <a:avLst/>
          </a:prstGeom>
          <a:noFill/>
          <a:ln>
            <a:noFill/>
          </a:ln>
        </p:spPr>
        <p:txBody>
          <a:bodyPr wrap="square" lIns="91425" tIns="45700" rIns="91425" bIns="45700" anchor="t" anchorCtr="0">
            <a:noAutofit/>
          </a:bodyPr>
          <a:lstStyle/>
          <a:p>
            <a:pPr marL="627062" marR="0" lvl="1" indent="-457200" algn="l" rtl="0">
              <a:spcBef>
                <a:spcPts val="0"/>
              </a:spcBef>
              <a:spcAft>
                <a:spcPts val="0"/>
              </a:spcAft>
              <a:buClr>
                <a:srgbClr val="59305B"/>
              </a:buClr>
              <a:buSzPts val="2600"/>
              <a:buFont typeface="Arial"/>
              <a:buChar char="•"/>
            </a:pPr>
            <a:r>
              <a:rPr lang="en-US" sz="2600" b="0" i="0" u="none" strike="noStrike" cap="none">
                <a:solidFill>
                  <a:srgbClr val="080808"/>
                </a:solidFill>
                <a:latin typeface="Arial"/>
                <a:ea typeface="Arial"/>
                <a:cs typeface="Arial"/>
                <a:sym typeface="Arial"/>
              </a:rPr>
              <a:t>For example:</a:t>
            </a:r>
          </a:p>
          <a:p>
            <a:pPr marL="914400" marR="0" lvl="1" indent="-457200" algn="l" rtl="0">
              <a:spcBef>
                <a:spcPts val="600"/>
              </a:spcBef>
              <a:buClr>
                <a:srgbClr val="59305B"/>
              </a:buClr>
              <a:buSzPts val="2400"/>
              <a:buFont typeface="Arial"/>
              <a:buChar char="–"/>
            </a:pPr>
            <a:r>
              <a:rPr lang="en-US" sz="2400" b="0" i="0" u="none" strike="noStrike" cap="none">
                <a:solidFill>
                  <a:schemeClr val="dk1"/>
                </a:solidFill>
                <a:latin typeface="Arial"/>
                <a:ea typeface="Arial"/>
                <a:cs typeface="Arial"/>
                <a:sym typeface="Arial"/>
              </a:rPr>
              <a:t>A user might enter data into the program and then click a button</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Shape 279"/>
          <p:cNvSpPr txBox="1">
            <a:spLocks noGrp="1"/>
          </p:cNvSpPr>
          <p:nvPr>
            <p:ph type="title"/>
          </p:nvPr>
        </p:nvSpPr>
        <p:spPr>
          <a:xfrm>
            <a:off x="152400" y="152400"/>
            <a:ext cx="8839200" cy="9555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Input Operation</a:t>
            </a:r>
          </a:p>
        </p:txBody>
      </p:sp>
      <p:sp>
        <p:nvSpPr>
          <p:cNvPr id="280" name="Shape 280"/>
          <p:cNvSpPr txBox="1">
            <a:spLocks noGrp="1"/>
          </p:cNvSpPr>
          <p:nvPr>
            <p:ph type="body" idx="1"/>
          </p:nvPr>
        </p:nvSpPr>
        <p:spPr>
          <a:xfrm>
            <a:off x="152400" y="1184019"/>
            <a:ext cx="8839200" cy="949500"/>
          </a:xfrm>
          <a:prstGeom prst="rect">
            <a:avLst/>
          </a:prstGeom>
          <a:noFill/>
          <a:ln>
            <a:noFill/>
          </a:ln>
        </p:spPr>
        <p:txBody>
          <a:bodyPr wrap="square" lIns="91425" tIns="45700" rIns="91425" bIns="45700" anchor="t" anchorCtr="0">
            <a:noAutofit/>
          </a:bodyPr>
          <a:lstStyle/>
          <a:p>
            <a:pPr marL="627062" marR="0" lvl="1" indent="-457200" algn="l" rtl="0">
              <a:spcBef>
                <a:spcPts val="0"/>
              </a:spcBef>
              <a:buClr>
                <a:srgbClr val="59305B"/>
              </a:buClr>
              <a:buSzPts val="2600"/>
              <a:buFont typeface="Arial"/>
              <a:buChar char="•"/>
            </a:pPr>
            <a:r>
              <a:rPr lang="en-US" sz="2600" b="0" i="0" u="none" strike="noStrike" cap="none">
                <a:solidFill>
                  <a:srgbClr val="080808"/>
                </a:solidFill>
                <a:latin typeface="Arial"/>
                <a:ea typeface="Arial"/>
                <a:cs typeface="Arial"/>
                <a:sym typeface="Arial"/>
              </a:rPr>
              <a:t>A fundamental operation in most computer programs involves a user who enters data</a:t>
            </a:r>
          </a:p>
        </p:txBody>
      </p:sp>
      <p:pic>
        <p:nvPicPr>
          <p:cNvPr id="281" name="Shape 281" descr="An illustration shows three steps. The step 1 shows a photo of hands typing on keyboard. The corresponding text reads as, “User types the account number on the keyboard.” The corresponding text in step 2 reads as, “The data is stored in RAM.” In Step 3, a window shows a bank application to display bank balance. A textbox by the side of Account Number has the account number entered as 73-0529. A hidden textbox by the side of Account Balance is blank. There are two buttons labeled &quot;Display Bank Balance&quot; and &quot;Refresh.&quot; An arrow from step 1 labeled as, “73-0529” points to RAM which in turn points to the text box shown beside account number."/>
          <p:cNvPicPr preferRelativeResize="0"/>
          <p:nvPr/>
        </p:nvPicPr>
        <p:blipFill rotWithShape="1">
          <a:blip r:embed="rId3">
            <a:alphaModFix/>
          </a:blip>
          <a:srcRect/>
          <a:stretch/>
        </p:blipFill>
        <p:spPr>
          <a:xfrm>
            <a:off x="2018943" y="2216733"/>
            <a:ext cx="4833739" cy="395546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152400" y="152400"/>
            <a:ext cx="8839200" cy="9144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Output Operation (1 of 3)</a:t>
            </a:r>
          </a:p>
        </p:txBody>
      </p:sp>
      <p:pic>
        <p:nvPicPr>
          <p:cNvPr id="289" name="Shape 289" descr="An illustration depicts the process to display the account balance which is the output in bank application. A photo of RAM with the text &quot;$13,422.85&quot; points to a textbox by an arrow labeled as, “Account Balance” containing the text &quot;$13,422.85.&quot; An arrow from this textbox points to the window displaying account balance as $13,422.85. A textbox by the side of account number has the account number entered as 73-0529. There are two buttons labeled &quot;Display Bank Balance&quot; and &quot;Refresh&quot;. A pointer is placed on display bank balance."/>
          <p:cNvPicPr preferRelativeResize="0">
            <a:picLocks noGrp="1"/>
          </p:cNvPicPr>
          <p:nvPr>
            <p:ph type="pic" idx="2"/>
          </p:nvPr>
        </p:nvPicPr>
        <p:blipFill rotWithShape="1">
          <a:blip r:embed="rId3">
            <a:alphaModFix/>
          </a:blip>
          <a:srcRect/>
          <a:stretch/>
        </p:blipFill>
        <p:spPr>
          <a:xfrm>
            <a:off x="1026102" y="2209800"/>
            <a:ext cx="7091700" cy="3966000"/>
          </a:xfrm>
          <a:prstGeom prst="rect">
            <a:avLst/>
          </a:prstGeom>
          <a:noFill/>
          <a:ln>
            <a:noFill/>
          </a:ln>
        </p:spPr>
      </p:pic>
      <p:sp>
        <p:nvSpPr>
          <p:cNvPr id="288" name="Shape 288"/>
          <p:cNvSpPr txBox="1">
            <a:spLocks noGrp="1"/>
          </p:cNvSpPr>
          <p:nvPr>
            <p:ph type="body" idx="1"/>
          </p:nvPr>
        </p:nvSpPr>
        <p:spPr>
          <a:xfrm>
            <a:off x="152400" y="1184019"/>
            <a:ext cx="8839200" cy="949500"/>
          </a:xfrm>
          <a:prstGeom prst="rect">
            <a:avLst/>
          </a:prstGeom>
          <a:noFill/>
          <a:ln>
            <a:noFill/>
          </a:ln>
        </p:spPr>
        <p:txBody>
          <a:bodyPr wrap="square" lIns="91425" tIns="45700" rIns="91425" bIns="45700" anchor="t" anchorCtr="0">
            <a:noAutofit/>
          </a:bodyPr>
          <a:lstStyle/>
          <a:p>
            <a:pPr marL="627062" marR="0" lvl="1" indent="-457200" algn="l" rtl="0">
              <a:spcBef>
                <a:spcPts val="0"/>
              </a:spcBef>
              <a:buClr>
                <a:srgbClr val="59305B"/>
              </a:buClr>
              <a:buSzPts val="2600"/>
              <a:buFont typeface="Arial"/>
              <a:buChar char="•"/>
            </a:pPr>
            <a:r>
              <a:rPr lang="en-US" sz="2600" b="0" i="0" u="none" strike="noStrike" cap="none">
                <a:solidFill>
                  <a:srgbClr val="080808"/>
                </a:solidFill>
                <a:latin typeface="Arial"/>
                <a:ea typeface="Arial"/>
                <a:cs typeface="Arial"/>
                <a:sym typeface="Arial"/>
              </a:rPr>
              <a:t>The second basic program operation is creating output, or information</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Shape 295"/>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Output Operation (2 of 3)</a:t>
            </a:r>
          </a:p>
        </p:txBody>
      </p:sp>
      <p:sp>
        <p:nvSpPr>
          <p:cNvPr id="296" name="Shape 296"/>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As with input operations, a variety of devices can present output</a:t>
            </a:r>
          </a:p>
          <a:p>
            <a:pPr marL="461962" marR="0" lvl="0" indent="-461962" algn="l" rtl="0">
              <a:spcBef>
                <a:spcPts val="520"/>
              </a:spcBef>
              <a:buClr>
                <a:srgbClr val="59305B"/>
              </a:buClr>
              <a:buSzPts val="2600"/>
              <a:buFont typeface="Arial"/>
              <a:buChar char="•"/>
            </a:pPr>
            <a:r>
              <a:rPr lang="en-US" sz="2600" b="0" i="0" u="none" strike="noStrike" cap="none">
                <a:solidFill>
                  <a:schemeClr val="dk1"/>
                </a:solidFill>
                <a:latin typeface="Arial"/>
                <a:ea typeface="Arial"/>
                <a:cs typeface="Arial"/>
                <a:sym typeface="Arial"/>
              </a:rPr>
              <a:t>In addition to computer monitors, common output devices include printers, gaming console screens, and smartphone screens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txBox="1">
            <a:spLocks noGrp="1"/>
          </p:cNvSpPr>
          <p:nvPr>
            <p:ph type="title"/>
          </p:nvPr>
        </p:nvSpPr>
        <p:spPr>
          <a:xfrm>
            <a:off x="152400" y="152400"/>
            <a:ext cx="8839200" cy="9555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Output Operation (3 of 3)</a:t>
            </a:r>
          </a:p>
        </p:txBody>
      </p:sp>
      <p:pic>
        <p:nvPicPr>
          <p:cNvPr id="303" name="Shape 303" descr="A photo shows two smartphones with bank details and a printer printing the bank details."/>
          <p:cNvPicPr preferRelativeResize="0"/>
          <p:nvPr/>
        </p:nvPicPr>
        <p:blipFill rotWithShape="1">
          <a:blip r:embed="rId3">
            <a:alphaModFix/>
          </a:blip>
          <a:srcRect/>
          <a:stretch/>
        </p:blipFill>
        <p:spPr>
          <a:xfrm>
            <a:off x="2133600" y="1295400"/>
            <a:ext cx="4612543" cy="463856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Shape 309"/>
          <p:cNvSpPr txBox="1">
            <a:spLocks noGrp="1"/>
          </p:cNvSpPr>
          <p:nvPr>
            <p:ph type="title"/>
          </p:nvPr>
        </p:nvSpPr>
        <p:spPr>
          <a:xfrm>
            <a:off x="76200" y="27709"/>
            <a:ext cx="9052500" cy="10392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Basic Arithmetic Operations</a:t>
            </a:r>
          </a:p>
        </p:txBody>
      </p:sp>
      <p:sp>
        <p:nvSpPr>
          <p:cNvPr id="310" name="Shape 310"/>
          <p:cNvSpPr txBox="1">
            <a:spLocks noGrp="1"/>
          </p:cNvSpPr>
          <p:nvPr>
            <p:ph type="body" idx="1"/>
          </p:nvPr>
        </p:nvSpPr>
        <p:spPr>
          <a:prstGeom prst="rect">
            <a:avLst/>
          </a:prstGeom>
          <a:noFill/>
          <a:ln>
            <a:noFill/>
          </a:ln>
        </p:spPr>
        <p:txBody>
          <a:bodyPr wrap="square" lIns="91425" tIns="45700" rIns="91425" bIns="45700" anchor="t" anchorCtr="0">
            <a:noAutofit/>
          </a:bodyPr>
          <a:lstStyle/>
          <a:p>
            <a:pPr marL="461962" marR="0" lvl="0" indent="-461962" algn="l" rtl="0">
              <a:spcBef>
                <a:spcPts val="0"/>
              </a:spcBef>
              <a:buClr>
                <a:srgbClr val="59305B"/>
              </a:buClr>
              <a:buSzPts val="2600"/>
              <a:buFont typeface="Arial"/>
              <a:buChar char="•"/>
            </a:pPr>
            <a:r>
              <a:rPr lang="en-US" sz="2600" b="0" i="0" u="none" strike="noStrike" cap="none">
                <a:solidFill>
                  <a:schemeClr val="dk1"/>
                </a:solidFill>
                <a:latin typeface="Arial"/>
                <a:ea typeface="Arial"/>
                <a:cs typeface="Arial"/>
                <a:sym typeface="Arial"/>
              </a:rPr>
              <a:t>In many programs, arithmetic operations (addition, subtraction, multiplication, and division) are performed on numeric data to produce useful output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Logical Operations</a:t>
            </a:r>
          </a:p>
        </p:txBody>
      </p:sp>
      <p:sp>
        <p:nvSpPr>
          <p:cNvPr id="317" name="Shape 317"/>
          <p:cNvSpPr txBox="1">
            <a:spLocks noGrp="1"/>
          </p:cNvSpPr>
          <p:nvPr>
            <p:ph type="body" idx="1"/>
          </p:nvPr>
        </p:nvSpPr>
        <p:spPr>
          <a:xfrm>
            <a:off x="228600" y="1295400"/>
            <a:ext cx="8763000" cy="4800600"/>
          </a:xfrm>
          <a:prstGeom prst="rect">
            <a:avLst/>
          </a:prstGeom>
          <a:noFill/>
          <a:ln>
            <a:noFill/>
          </a:ln>
        </p:spPr>
        <p:txBody>
          <a:bodyPr wrap="square" lIns="91425" tIns="45700" rIns="91425" bIns="45700" anchor="t" anchorCtr="0">
            <a:noAutofit/>
          </a:bodyPr>
          <a:lstStyle/>
          <a:p>
            <a:pPr marL="461962" marR="0" lvl="0" indent="-461962" algn="l" rtl="0">
              <a:lnSpc>
                <a:spcPct val="90000"/>
              </a:lnSpc>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Computers, through the use of programs, can compare numbers, letters of the alphabet, and special characters</a:t>
            </a:r>
          </a:p>
          <a:p>
            <a:pPr marL="461962" marR="0" lvl="0" indent="-461962" algn="l" rtl="0">
              <a:lnSpc>
                <a:spcPct val="90000"/>
              </a:lnSpc>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The program can perform one processing task if the tested condition is true</a:t>
            </a:r>
          </a:p>
          <a:p>
            <a:pPr marL="461962" marR="0" lvl="0" indent="-461962" algn="l" rtl="0">
              <a:lnSpc>
                <a:spcPct val="90000"/>
              </a:lnSpc>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A program can perform the following logical operations:</a:t>
            </a:r>
          </a:p>
          <a:p>
            <a:pPr marL="914400" marR="0" lvl="1" indent="-457200" algn="l" rtl="0">
              <a:lnSpc>
                <a:spcPct val="90000"/>
              </a:lnSpc>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Comparing to determine if two values are equal</a:t>
            </a:r>
          </a:p>
          <a:p>
            <a:pPr marL="914400" marR="0" lvl="1" indent="-457200" algn="l" rtl="0">
              <a:lnSpc>
                <a:spcPct val="90000"/>
              </a:lnSpc>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Comparing to determine if one value is greater than another value</a:t>
            </a:r>
          </a:p>
          <a:p>
            <a:pPr marL="914400" marR="0" lvl="1" indent="-457200" algn="l" rtl="0">
              <a:lnSpc>
                <a:spcPct val="90000"/>
              </a:lnSpc>
              <a:spcBef>
                <a:spcPts val="480"/>
              </a:spcBef>
              <a:buClr>
                <a:srgbClr val="59305B"/>
              </a:buClr>
              <a:buSzPts val="2400"/>
              <a:buFont typeface="Arial"/>
              <a:buChar char="–"/>
            </a:pPr>
            <a:r>
              <a:rPr lang="en-US" sz="2400" b="0" i="0" u="none" strike="noStrike" cap="none">
                <a:solidFill>
                  <a:schemeClr val="dk1"/>
                </a:solidFill>
                <a:latin typeface="Arial"/>
                <a:ea typeface="Arial"/>
                <a:cs typeface="Arial"/>
                <a:sym typeface="Arial"/>
              </a:rPr>
              <a:t>Comparing to determine if one value is less than another value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Shape 323"/>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Saving Software and Data</a:t>
            </a:r>
          </a:p>
        </p:txBody>
      </p:sp>
      <p:sp>
        <p:nvSpPr>
          <p:cNvPr id="324" name="Shape 324"/>
          <p:cNvSpPr txBox="1">
            <a:spLocks noGrp="1"/>
          </p:cNvSpPr>
          <p:nvPr>
            <p:ph type="body" idx="1"/>
          </p:nvPr>
        </p:nvSpPr>
        <p:spPr>
          <a:xfrm>
            <a:off x="228600" y="1295400"/>
            <a:ext cx="8763000" cy="47244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When you develop and write a program, the code you write and other features, such as the GUI, must be saved on disk</a:t>
            </a:r>
          </a:p>
          <a:p>
            <a:pPr marL="461962" marR="0" lvl="0" indent="-461962" algn="l" rtl="0">
              <a:spcBef>
                <a:spcPts val="30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When you want the program to run, you can have the program loaded into RAM and executed</a:t>
            </a:r>
          </a:p>
          <a:p>
            <a:pPr marL="461962" marR="0" lvl="0" indent="-461962" algn="l" rtl="0">
              <a:spcBef>
                <a:spcPts val="30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The program you write, however, also can save data</a:t>
            </a:r>
          </a:p>
          <a:p>
            <a:pPr marL="914400" marR="0" lvl="1" indent="-457200" algn="l" rtl="0">
              <a:spcBef>
                <a:spcPts val="30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Banking applications must save account data</a:t>
            </a:r>
          </a:p>
          <a:p>
            <a:pPr marL="461962" marR="0" lvl="0" indent="-461962" algn="l" rtl="0">
              <a:spcBef>
                <a:spcPts val="30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In most cases, data is stored in a </a:t>
            </a:r>
            <a:r>
              <a:rPr lang="en-US" sz="2600" b="1" i="0" u="none" strike="noStrike" cap="none">
                <a:solidFill>
                  <a:schemeClr val="dk1"/>
                </a:solidFill>
                <a:latin typeface="Arial"/>
                <a:ea typeface="Arial"/>
                <a:cs typeface="Arial"/>
                <a:sym typeface="Arial"/>
              </a:rPr>
              <a:t>database</a:t>
            </a:r>
          </a:p>
          <a:p>
            <a:pPr marL="914400" marR="0" lvl="1" indent="-457200" algn="l" rtl="0">
              <a:spcBef>
                <a:spcPts val="300"/>
              </a:spcBef>
              <a:buClr>
                <a:srgbClr val="59305B"/>
              </a:buClr>
              <a:buSzPts val="2400"/>
              <a:buFont typeface="Arial"/>
              <a:buChar char="–"/>
            </a:pPr>
            <a:r>
              <a:rPr lang="en-US" sz="2400" b="0" i="0" u="none" strike="noStrike" cap="none">
                <a:solidFill>
                  <a:schemeClr val="dk1"/>
                </a:solidFill>
                <a:latin typeface="Arial"/>
                <a:ea typeface="Arial"/>
                <a:cs typeface="Arial"/>
                <a:sym typeface="Arial"/>
              </a:rPr>
              <a:t>Collection of data organized in a manner that allows access, retrieval, and use of that data</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Visual Basic 2017 and Visual Studio 2017 (1 of 2) </a:t>
            </a:r>
          </a:p>
        </p:txBody>
      </p:sp>
      <p:sp>
        <p:nvSpPr>
          <p:cNvPr id="331" name="Shape 331"/>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lnSpc>
                <a:spcPct val="90000"/>
              </a:lnSpc>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Each program statement causes the computer to perform one or more operations</a:t>
            </a:r>
          </a:p>
          <a:p>
            <a:pPr marL="461962" marR="0" lvl="0" indent="-461962" algn="l" rtl="0">
              <a:lnSpc>
                <a:spcPct val="90000"/>
              </a:lnSpc>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The developer must follow the </a:t>
            </a:r>
            <a:r>
              <a:rPr lang="en-US" sz="2600" b="1" i="0" u="none" strike="noStrike" cap="none">
                <a:solidFill>
                  <a:schemeClr val="dk1"/>
                </a:solidFill>
                <a:latin typeface="Arial"/>
                <a:ea typeface="Arial"/>
                <a:cs typeface="Arial"/>
                <a:sym typeface="Arial"/>
              </a:rPr>
              <a:t>syntax</a:t>
            </a:r>
            <a:r>
              <a:rPr lang="en-US" sz="2600" b="0" i="0" u="none" strike="noStrike" cap="none">
                <a:solidFill>
                  <a:schemeClr val="dk1"/>
                </a:solidFill>
                <a:latin typeface="Arial"/>
                <a:ea typeface="Arial"/>
                <a:cs typeface="Arial"/>
                <a:sym typeface="Arial"/>
              </a:rPr>
              <a:t>, or </a:t>
            </a:r>
            <a:r>
              <a:rPr lang="en-US" sz="2600" b="1" i="0" u="none" strike="noStrike" cap="none">
                <a:solidFill>
                  <a:schemeClr val="dk1"/>
                </a:solidFill>
                <a:latin typeface="Arial"/>
                <a:ea typeface="Arial"/>
                <a:cs typeface="Arial"/>
                <a:sym typeface="Arial"/>
              </a:rPr>
              <a:t>programming rules</a:t>
            </a:r>
            <a:r>
              <a:rPr lang="en-US" sz="2600" b="0" i="0" u="none" strike="noStrike" cap="none">
                <a:solidFill>
                  <a:schemeClr val="dk1"/>
                </a:solidFill>
                <a:latin typeface="Arial"/>
                <a:ea typeface="Arial"/>
                <a:cs typeface="Arial"/>
                <a:sym typeface="Arial"/>
              </a:rPr>
              <a:t>, of the programming language precisely</a:t>
            </a:r>
          </a:p>
          <a:p>
            <a:pPr marL="461962" marR="0" lvl="0" indent="-461962" algn="l" rtl="0">
              <a:lnSpc>
                <a:spcPct val="90000"/>
              </a:lnSpc>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Most developers use a tool called </a:t>
            </a:r>
            <a:r>
              <a:rPr lang="en-US" sz="2600" b="1" i="0" u="none" strike="noStrike" cap="none">
                <a:solidFill>
                  <a:schemeClr val="dk1"/>
                </a:solidFill>
                <a:latin typeface="Arial"/>
                <a:ea typeface="Arial"/>
                <a:cs typeface="Arial"/>
                <a:sym typeface="Arial"/>
              </a:rPr>
              <a:t>Visual Studio 2017</a:t>
            </a:r>
            <a:r>
              <a:rPr lang="en-US" sz="2600" b="0" i="0" u="none" strike="noStrike" cap="none">
                <a:solidFill>
                  <a:schemeClr val="dk1"/>
                </a:solidFill>
                <a:latin typeface="Arial"/>
                <a:ea typeface="Arial"/>
                <a:cs typeface="Arial"/>
                <a:sym typeface="Arial"/>
              </a:rPr>
              <a:t> to write Visual Basic 2017 programs</a:t>
            </a:r>
          </a:p>
          <a:p>
            <a:pPr marL="461962" marR="0" lvl="0" indent="-461962" algn="l" rtl="0">
              <a:lnSpc>
                <a:spcPct val="90000"/>
              </a:lnSpc>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Visual Studio 2017 is a type of </a:t>
            </a:r>
            <a:r>
              <a:rPr lang="en-US" sz="2600" b="1" i="0" u="none" strike="noStrike" cap="none">
                <a:solidFill>
                  <a:schemeClr val="dk1"/>
                </a:solidFill>
                <a:latin typeface="Arial"/>
                <a:ea typeface="Arial"/>
                <a:cs typeface="Arial"/>
                <a:sym typeface="Arial"/>
              </a:rPr>
              <a:t>integrated development environment</a:t>
            </a:r>
            <a:r>
              <a:rPr lang="en-US" sz="2600" b="0" i="0" u="none" strike="noStrike" cap="none">
                <a:solidFill>
                  <a:schemeClr val="dk1"/>
                </a:solidFill>
                <a:latin typeface="Arial"/>
                <a:ea typeface="Arial"/>
                <a:cs typeface="Arial"/>
                <a:sym typeface="Arial"/>
              </a:rPr>
              <a:t> (</a:t>
            </a:r>
            <a:r>
              <a:rPr lang="en-US" sz="2600" b="1" i="0" u="none" strike="noStrike" cap="none">
                <a:solidFill>
                  <a:schemeClr val="dk1"/>
                </a:solidFill>
                <a:latin typeface="Arial"/>
                <a:ea typeface="Arial"/>
                <a:cs typeface="Arial"/>
                <a:sym typeface="Arial"/>
              </a:rPr>
              <a:t>IDE</a:t>
            </a:r>
            <a:r>
              <a:rPr lang="en-US" sz="2600" b="0" i="0" u="none" strike="noStrike" cap="none">
                <a:solidFill>
                  <a:schemeClr val="dk1"/>
                </a:solidFill>
                <a:latin typeface="Arial"/>
                <a:ea typeface="Arial"/>
                <a:cs typeface="Arial"/>
                <a:sym typeface="Arial"/>
              </a:rPr>
              <a:t>)</a:t>
            </a:r>
          </a:p>
          <a:p>
            <a:pPr marL="914400" marR="0" lvl="1" indent="-457200" algn="l" rtl="0">
              <a:lnSpc>
                <a:spcPct val="90000"/>
              </a:lnSpc>
              <a:spcBef>
                <a:spcPts val="480"/>
              </a:spcBef>
              <a:buClr>
                <a:srgbClr val="59305B"/>
              </a:buClr>
              <a:buSzPts val="2400"/>
              <a:buFont typeface="Arial"/>
              <a:buChar char="–"/>
            </a:pPr>
            <a:r>
              <a:rPr lang="en-US" sz="2400" b="0" i="0" u="none" strike="noStrike" cap="none">
                <a:solidFill>
                  <a:schemeClr val="dk1"/>
                </a:solidFill>
                <a:latin typeface="Arial"/>
                <a:ea typeface="Arial"/>
                <a:cs typeface="Arial"/>
                <a:sym typeface="Arial"/>
              </a:rPr>
              <a:t>Provides services and tools that enable a developer to code, test, and implement a single program or sometimes a series of programs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0" algn="l" rtl="0">
              <a:spcBef>
                <a:spcPts val="0"/>
              </a:spcBef>
              <a:spcAft>
                <a:spcPts val="0"/>
              </a:spcAft>
              <a:buNone/>
            </a:pPr>
            <a:r>
              <a:rPr lang="en-US" sz="3200" b="1" i="0" u="none" strike="noStrike" cap="none" dirty="0">
                <a:solidFill>
                  <a:srgbClr val="4578AF"/>
                </a:solidFill>
                <a:latin typeface="Calibri"/>
                <a:ea typeface="Calibri"/>
                <a:cs typeface="Calibri"/>
                <a:sym typeface="Calibri"/>
              </a:rPr>
              <a:t>Initial Course Objectives</a:t>
            </a:r>
          </a:p>
        </p:txBody>
      </p:sp>
      <p:sp>
        <p:nvSpPr>
          <p:cNvPr id="149" name="Shape 149"/>
          <p:cNvSpPr txBox="1">
            <a:spLocks noGrp="1"/>
          </p:cNvSpPr>
          <p:nvPr>
            <p:ph type="body" idx="1"/>
          </p:nvPr>
        </p:nvSpPr>
        <p:spPr>
          <a:xfrm>
            <a:off x="261706" y="1066909"/>
            <a:ext cx="8407400" cy="5399781"/>
          </a:xfrm>
          <a:prstGeom prst="rect">
            <a:avLst/>
          </a:prstGeom>
          <a:noFill/>
          <a:ln>
            <a:noFill/>
          </a:ln>
        </p:spPr>
        <p:txBody>
          <a:bodyPr wrap="square" lIns="91425" tIns="45700" rIns="91425" bIns="45700" anchor="t" anchorCtr="0">
            <a:noAutofit/>
          </a:bodyPr>
          <a:lstStyle/>
          <a:p>
            <a:pPr marL="457200" marR="0" lvl="0" indent="-457200" algn="l" rtl="0">
              <a:spcBef>
                <a:spcPts val="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Work ahead if possible</a:t>
            </a:r>
          </a:p>
          <a:p>
            <a:pPr marL="800100" marR="0" lvl="1" indent="-342900" algn="l" rtl="0">
              <a:spcBef>
                <a:spcPts val="480"/>
              </a:spcBef>
              <a:spcAft>
                <a:spcPts val="0"/>
              </a:spcAft>
              <a:buClr>
                <a:srgbClr val="7030A0"/>
              </a:buClr>
              <a:buSzPts val="2400"/>
              <a:buFont typeface="Arial" panose="020B0604020202020204" pitchFamily="34" charset="0"/>
              <a:buChar char="•"/>
            </a:pPr>
            <a:r>
              <a:rPr lang="en-US" sz="2400" b="0" i="0" u="none" strike="noStrike" cap="none" dirty="0">
                <a:solidFill>
                  <a:schemeClr val="dk1"/>
                </a:solidFill>
                <a:latin typeface="Calibri"/>
                <a:ea typeface="Calibri"/>
                <a:cs typeface="Calibri"/>
                <a:sym typeface="Calibri"/>
              </a:rPr>
              <a:t>The assignments grow in complexity so do not wait until the weekend to begin.</a:t>
            </a:r>
          </a:p>
          <a:p>
            <a:pPr marL="800100" marR="0" lvl="1" indent="-342900" algn="l" rtl="0">
              <a:spcBef>
                <a:spcPts val="480"/>
              </a:spcBef>
              <a:spcAft>
                <a:spcPts val="0"/>
              </a:spcAft>
              <a:buClr>
                <a:srgbClr val="7030A0"/>
              </a:buClr>
              <a:buSzPts val="2400"/>
              <a:buFont typeface="Arial" panose="020B0604020202020204" pitchFamily="34" charset="0"/>
              <a:buChar char="•"/>
            </a:pPr>
            <a:r>
              <a:rPr lang="en-US" sz="2400" b="0" i="0" u="none" strike="noStrike" cap="none" dirty="0">
                <a:solidFill>
                  <a:schemeClr val="dk1"/>
                </a:solidFill>
                <a:latin typeface="Calibri"/>
                <a:ea typeface="Calibri"/>
                <a:cs typeface="Calibri"/>
                <a:sym typeface="Calibri"/>
              </a:rPr>
              <a:t>If you contact me on Saturday for help, note that the remaining time before the assignment is due is limited and therefore my level of help will also be reduced.</a:t>
            </a:r>
          </a:p>
          <a:p>
            <a:pPr marL="457200" marR="0" lvl="0"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Assignments are to be completed as stated in the textbook. i.e. If it states to create a Use Case Document along with the project, then include that in your chapter project submission.</a:t>
            </a:r>
          </a:p>
          <a:p>
            <a:pPr marL="457200" marR="0" lvl="0" indent="-457200" algn="l" rtl="0">
              <a:spcBef>
                <a:spcPts val="560"/>
              </a:spcBef>
              <a:spcAft>
                <a:spcPts val="0"/>
              </a:spcAft>
              <a:buClr>
                <a:srgbClr val="7030A0"/>
              </a:buClr>
              <a:buSzPts val="2800"/>
              <a:buFont typeface="Arial" panose="020B0604020202020204" pitchFamily="34" charset="0"/>
              <a:buChar char="•"/>
            </a:pPr>
            <a:r>
              <a:rPr lang="en-US" sz="2800" dirty="0">
                <a:latin typeface="Calibri"/>
                <a:ea typeface="Calibri"/>
                <a:cs typeface="Calibri"/>
                <a:sym typeface="Calibri"/>
              </a:rPr>
              <a:t>Also, note that Assignment requirements on Canvas take precedence. </a:t>
            </a:r>
            <a:endParaRPr lang="en-US" sz="28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Shape 337"/>
          <p:cNvSpPr txBox="1">
            <a:spLocks noGrp="1"/>
          </p:cNvSpPr>
          <p:nvPr>
            <p:ph type="title"/>
          </p:nvPr>
        </p:nvSpPr>
        <p:spPr>
          <a:xfrm>
            <a:off x="152400" y="76200"/>
            <a:ext cx="8839200" cy="10668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Visual Basic 2017 and Visual Studio 2017 (2 of 2) </a:t>
            </a:r>
          </a:p>
        </p:txBody>
      </p:sp>
      <p:pic>
        <p:nvPicPr>
          <p:cNvPr id="339" name="Shape 339" descr="A screenshot shows the right and left pane. The window of Visual Basic 2017 programming language on the left pane reads as “Associate the frame with a SuspensionManager key. SuspensionManager.RegisterFrame(rootFrame, &quot;AppFrame&quot;) TOOO: Change this value to a cache size that is appropriate for your application, rootFrame.CacheSize = 1 Set the default language rootFrame.Language = Windows.Globalization.ApplicationLanguages.Languages(0) If e.PreviousExecutionState = ApplicationExecutionState.Terminated Then Restore the saved session state only when appropriate. Try Await SuspensionManager.RestoreAsync() Catch ex As SuspensionManagerException Something went wrong restoring state. Assume there is no state and continue. End Try End If Place the frame in the current Window Window.Current.Content = rootFrame End If If rootFrame.ContentTransitions IsNot Nothing Then _transitions = New TransitionCollection() For Each transition As Transition In rootFrame.ContentTransitions _transitions.Add(transition) Next End If rootFrame.ContentTransitions = Nothing AddHandler rootFrame.Navigated, AddressOf RootFrame_FirstNavigated.” The right pane shows the list of group titles."/>
          <p:cNvPicPr preferRelativeResize="0">
            <a:picLocks noGrp="1"/>
          </p:cNvPicPr>
          <p:nvPr>
            <p:ph type="pic" idx="2"/>
          </p:nvPr>
        </p:nvPicPr>
        <p:blipFill rotWithShape="1">
          <a:blip r:embed="rId3">
            <a:alphaModFix/>
          </a:blip>
          <a:srcRect t="630" b="630"/>
          <a:stretch/>
        </p:blipFill>
        <p:spPr>
          <a:xfrm>
            <a:off x="1143000" y="2507203"/>
            <a:ext cx="6997800" cy="3429000"/>
          </a:xfrm>
          <a:prstGeom prst="rect">
            <a:avLst/>
          </a:prstGeom>
          <a:noFill/>
          <a:ln>
            <a:noFill/>
          </a:ln>
        </p:spPr>
      </p:pic>
      <p:sp>
        <p:nvSpPr>
          <p:cNvPr id="338" name="Shape 338"/>
          <p:cNvSpPr txBox="1">
            <a:spLocks noGrp="1"/>
          </p:cNvSpPr>
          <p:nvPr>
            <p:ph type="body" idx="1"/>
          </p:nvPr>
        </p:nvSpPr>
        <p:spPr>
          <a:xfrm>
            <a:off x="152400" y="1260219"/>
            <a:ext cx="8839200" cy="949500"/>
          </a:xfrm>
          <a:prstGeom prst="rect">
            <a:avLst/>
          </a:prstGeom>
          <a:noFill/>
          <a:ln>
            <a:noFill/>
          </a:ln>
        </p:spPr>
        <p:txBody>
          <a:bodyPr wrap="square" lIns="91425" tIns="45700" rIns="91425" bIns="45700" anchor="t" anchorCtr="0">
            <a:noAutofit/>
          </a:bodyPr>
          <a:lstStyle/>
          <a:p>
            <a:pPr marL="627062" marR="0" lvl="1" indent="-457200" algn="l" rtl="0">
              <a:spcBef>
                <a:spcPts val="0"/>
              </a:spcBef>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Coded statements in the Visual Basic 2017 programming language:</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Shape 345"/>
          <p:cNvSpPr txBox="1">
            <a:spLocks noGrp="1"/>
          </p:cNvSpPr>
          <p:nvPr>
            <p:ph type="title"/>
          </p:nvPr>
        </p:nvSpPr>
        <p:spPr>
          <a:xfrm>
            <a:off x="152400" y="152401"/>
            <a:ext cx="8839200" cy="8382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Visual Studio 2017 Window</a:t>
            </a:r>
          </a:p>
        </p:txBody>
      </p:sp>
      <p:pic>
        <p:nvPicPr>
          <p:cNvPr id="346" name="Shape 346" descr="A screenshot shows the window of Visual Studio 2017. On the top of the window, a title bar is displayed with minimize, maximize and close buttons on the right. A call out from the left corner of the window reads, &quot;Title bar.&quot; Below the title bar is the menu bar containing the tabs such as, File, Edit, View, Project, Debug, Tools, Analyze, Window and Help with a call out that reads, &quot;menu bar,&quot; and on the right Microsoft account name is displayed with the call out that reads, &quot;Microsoft account sign in to sync settings.&quot; Below menu bar is the standard toolbar containing buttons to open, save, redo, undo, start etc. with a call out that reads, &quot;Standard toolbar.&quot; The rest of the window is divided into three columns. The first column displays toolbox with a call out that reads, &quot;Toolbox.&quot; The second column displays the main work area containing the window frame showing bank balance application. The third column contains two windows, the one on the top has a call out that reads, &quot;Solution Explorer&quot; and the below window has a call out that reads, &quot;Properties window.&quot;"/>
          <p:cNvPicPr preferRelativeResize="0"/>
          <p:nvPr/>
        </p:nvPicPr>
        <p:blipFill rotWithShape="1">
          <a:blip r:embed="rId3">
            <a:alphaModFix/>
          </a:blip>
          <a:srcRect/>
          <a:stretch/>
        </p:blipFill>
        <p:spPr>
          <a:xfrm>
            <a:off x="459082" y="1270512"/>
            <a:ext cx="8225835" cy="431697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Shape 366"/>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Programming Languages (1 of 2)</a:t>
            </a:r>
          </a:p>
        </p:txBody>
      </p:sp>
      <p:sp>
        <p:nvSpPr>
          <p:cNvPr id="367" name="Shape 367"/>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Visual Basic</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Programming language that allows developers to easily build complex Windows and web programs, as well as other software tools</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Based on the BASIC language</a:t>
            </a:r>
          </a:p>
          <a:p>
            <a:pPr marL="461962" marR="0" lvl="0" indent="-461962" algn="l" rtl="0">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Visual C++</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Derivative of the programming language C</a:t>
            </a:r>
          </a:p>
          <a:p>
            <a:pPr marL="461962" marR="0" lvl="0" indent="-461962" algn="l" rtl="0">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Visual C#</a:t>
            </a:r>
          </a:p>
          <a:p>
            <a:pPr marL="914400" marR="0" lvl="1" indent="-457200" algn="l" rtl="0">
              <a:spcBef>
                <a:spcPts val="480"/>
              </a:spcBef>
              <a:buClr>
                <a:srgbClr val="59305B"/>
              </a:buClr>
              <a:buSzPts val="2400"/>
              <a:buFont typeface="Arial"/>
              <a:buChar char="–"/>
            </a:pPr>
            <a:r>
              <a:rPr lang="en-US" sz="2400" b="0" i="0" u="none" strike="noStrike" cap="none">
                <a:solidFill>
                  <a:schemeClr val="dk1"/>
                </a:solidFill>
                <a:latin typeface="Arial"/>
                <a:ea typeface="Arial"/>
                <a:cs typeface="Arial"/>
                <a:sym typeface="Arial"/>
              </a:rPr>
              <a:t>synthesis of the elegance and syntax of C++ with many of the productivity benefits enjoyed in Visual Basic</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Shape 373"/>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Programming Languages (2 of 2)</a:t>
            </a:r>
          </a:p>
        </p:txBody>
      </p:sp>
      <p:sp>
        <p:nvSpPr>
          <p:cNvPr id="374" name="Shape 374"/>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JavaScript</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Open-source client-side scripting language</a:t>
            </a:r>
          </a:p>
          <a:p>
            <a:pPr marL="461962" marR="0" lvl="0" indent="-461962" algn="l" rtl="0">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Visual F#</a:t>
            </a:r>
          </a:p>
          <a:p>
            <a:pPr marL="914400" marR="0" lvl="1" indent="-457200" algn="l" rtl="0">
              <a:spcBef>
                <a:spcPts val="480"/>
              </a:spcBef>
              <a:buClr>
                <a:srgbClr val="59305B"/>
              </a:buClr>
              <a:buSzPts val="2400"/>
              <a:buFont typeface="Arial"/>
              <a:buChar char="–"/>
            </a:pPr>
            <a:r>
              <a:rPr lang="en-US" sz="2400" b="0" i="0" u="none" strike="noStrike" cap="none">
                <a:solidFill>
                  <a:schemeClr val="dk1"/>
                </a:solidFill>
                <a:latin typeface="Arial"/>
                <a:ea typeface="Arial"/>
                <a:cs typeface="Arial"/>
                <a:sym typeface="Arial"/>
              </a:rPr>
              <a:t>Multipurpose language known for its math-intensive focus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Shape 380"/>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dirty="0">
                <a:solidFill>
                  <a:schemeClr val="lt1"/>
                </a:solidFill>
                <a:latin typeface="Arial"/>
                <a:ea typeface="Arial"/>
                <a:cs typeface="Arial"/>
                <a:sym typeface="Arial"/>
              </a:rPr>
              <a:t>.NET Framework 4.6.2</a:t>
            </a:r>
          </a:p>
        </p:txBody>
      </p:sp>
      <p:sp>
        <p:nvSpPr>
          <p:cNvPr id="381" name="Shape 381"/>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dirty="0">
                <a:solidFill>
                  <a:schemeClr val="dk1"/>
                </a:solidFill>
                <a:latin typeface="Arial"/>
                <a:ea typeface="Arial"/>
                <a:cs typeface="Arial"/>
                <a:sym typeface="Arial"/>
              </a:rPr>
              <a:t>.NET technologies and products were designed to work together to allow businesses to connect information, people, systems, and devices through software</a:t>
            </a:r>
          </a:p>
          <a:p>
            <a:pPr marL="461962" marR="0" lvl="0" indent="-461962" algn="l" rtl="0">
              <a:spcBef>
                <a:spcPts val="520"/>
              </a:spcBef>
              <a:spcAft>
                <a:spcPts val="0"/>
              </a:spcAft>
              <a:buClr>
                <a:srgbClr val="59305B"/>
              </a:buClr>
              <a:buSzPts val="2600"/>
              <a:buFont typeface="Arial"/>
              <a:buChar char="•"/>
            </a:pPr>
            <a:r>
              <a:rPr lang="en-US" sz="2600" b="0" i="0" u="none" strike="noStrike" cap="none" dirty="0">
                <a:solidFill>
                  <a:schemeClr val="dk1"/>
                </a:solidFill>
                <a:latin typeface="Arial"/>
                <a:ea typeface="Arial"/>
                <a:cs typeface="Arial"/>
                <a:sym typeface="Arial"/>
              </a:rPr>
              <a:t>The </a:t>
            </a:r>
            <a:r>
              <a:rPr lang="en-US" sz="2600" b="1" i="0" u="none" strike="noStrike" cap="none" dirty="0">
                <a:solidFill>
                  <a:schemeClr val="dk1"/>
                </a:solidFill>
                <a:latin typeface="Arial"/>
                <a:ea typeface="Arial"/>
                <a:cs typeface="Arial"/>
                <a:sym typeface="Arial"/>
              </a:rPr>
              <a:t>.NET Framework</a:t>
            </a:r>
            <a:r>
              <a:rPr lang="en-US" sz="2600" b="0" i="0" u="none" strike="noStrike" cap="none" dirty="0">
                <a:solidFill>
                  <a:schemeClr val="dk1"/>
                </a:solidFill>
                <a:latin typeface="Arial"/>
                <a:ea typeface="Arial"/>
                <a:cs typeface="Arial"/>
                <a:sym typeface="Arial"/>
              </a:rPr>
              <a:t> provides tools and processes that developers can use to produce and run programs</a:t>
            </a:r>
          </a:p>
          <a:p>
            <a:pPr marL="914400" marR="0" lvl="1" indent="-457200" algn="l" rtl="0">
              <a:spcBef>
                <a:spcPts val="480"/>
              </a:spcBef>
              <a:buClr>
                <a:srgbClr val="59305B"/>
              </a:buClr>
              <a:buSzPts val="2400"/>
              <a:buFont typeface="Arial"/>
              <a:buChar char="–"/>
            </a:pPr>
            <a:r>
              <a:rPr lang="en-US" sz="2400" b="0" i="0" u="none" strike="noStrike" cap="none" dirty="0">
                <a:solidFill>
                  <a:schemeClr val="dk1"/>
                </a:solidFill>
                <a:latin typeface="Arial"/>
                <a:ea typeface="Arial"/>
                <a:cs typeface="Arial"/>
                <a:sym typeface="Arial"/>
              </a:rPr>
              <a:t>Most recent version is </a:t>
            </a:r>
            <a:r>
              <a:rPr lang="en-US" sz="2400" b="1" i="0" u="none" strike="noStrike" cap="none" dirty="0">
                <a:solidFill>
                  <a:schemeClr val="dk1"/>
                </a:solidFill>
                <a:latin typeface="Arial"/>
                <a:ea typeface="Arial"/>
                <a:cs typeface="Arial"/>
                <a:sym typeface="Arial"/>
              </a:rPr>
              <a:t>.NET Framework 4.7.1</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Shape 387"/>
          <p:cNvSpPr txBox="1">
            <a:spLocks noGrp="1"/>
          </p:cNvSpPr>
          <p:nvPr>
            <p:ph type="title"/>
          </p:nvPr>
        </p:nvSpPr>
        <p:spPr>
          <a:xfrm>
            <a:off x="152400" y="152401"/>
            <a:ext cx="8839200" cy="8382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.NET Class Library (1 of 2)</a:t>
            </a:r>
          </a:p>
        </p:txBody>
      </p:sp>
      <p:sp>
        <p:nvSpPr>
          <p:cNvPr id="388" name="Shape 388"/>
          <p:cNvSpPr txBox="1">
            <a:spLocks noGrp="1"/>
          </p:cNvSpPr>
          <p:nvPr>
            <p:ph type="body" idx="1"/>
          </p:nvPr>
        </p:nvSpPr>
        <p:spPr>
          <a:xfrm>
            <a:off x="152400" y="1142999"/>
            <a:ext cx="8839200" cy="1864200"/>
          </a:xfrm>
          <a:prstGeom prst="rect">
            <a:avLst/>
          </a:prstGeom>
          <a:noFill/>
          <a:ln>
            <a:noFill/>
          </a:ln>
        </p:spPr>
        <p:txBody>
          <a:bodyPr wrap="square" lIns="91425" tIns="45700" rIns="91425" bIns="45700" anchor="t" anchorCtr="0">
            <a:noAutofit/>
          </a:bodyPr>
          <a:lstStyle/>
          <a:p>
            <a:pPr marL="627062" marR="0" lvl="1" indent="-457200" algn="l" rtl="0">
              <a:spcBef>
                <a:spcPts val="0"/>
              </a:spcBef>
              <a:spcAft>
                <a:spcPts val="0"/>
              </a:spcAft>
              <a:buClr>
                <a:srgbClr val="59305B"/>
              </a:buClr>
              <a:buSzPts val="2800"/>
              <a:buFont typeface="Arial"/>
              <a:buChar char="•"/>
            </a:pPr>
            <a:r>
              <a:rPr lang="en-US" sz="2800" b="0" i="0" u="none" strike="noStrike" cap="none">
                <a:solidFill>
                  <a:srgbClr val="080808"/>
                </a:solidFill>
                <a:latin typeface="Arial"/>
                <a:ea typeface="Arial"/>
                <a:cs typeface="Arial"/>
                <a:sym typeface="Arial"/>
              </a:rPr>
              <a:t>A </a:t>
            </a:r>
            <a:r>
              <a:rPr lang="en-US" sz="2800" b="1" i="0" u="none" strike="noStrike" cap="none">
                <a:solidFill>
                  <a:srgbClr val="080808"/>
                </a:solidFill>
                <a:latin typeface="Arial"/>
                <a:ea typeface="Arial"/>
                <a:cs typeface="Arial"/>
                <a:sym typeface="Arial"/>
              </a:rPr>
              <a:t>class</a:t>
            </a:r>
            <a:r>
              <a:rPr lang="en-US" sz="2800" b="0" i="0" u="none" strike="noStrike" cap="none">
                <a:solidFill>
                  <a:srgbClr val="080808"/>
                </a:solidFill>
                <a:latin typeface="Arial"/>
                <a:ea typeface="Arial"/>
                <a:cs typeface="Arial"/>
                <a:sym typeface="Arial"/>
              </a:rPr>
              <a:t> is a named group of program code</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A button is an example of a class</a:t>
            </a:r>
          </a:p>
          <a:p>
            <a:pPr marL="627062" marR="0" lvl="1" indent="-457200" algn="l" rtl="0">
              <a:spcBef>
                <a:spcPts val="560"/>
              </a:spcBef>
              <a:buClr>
                <a:srgbClr val="59305B"/>
              </a:buClr>
              <a:buSzPts val="2800"/>
              <a:buFont typeface="Arial"/>
              <a:buChar char="•"/>
            </a:pPr>
            <a:r>
              <a:rPr lang="en-US" sz="2800" b="0" i="0" u="none" strike="noStrike" cap="none">
                <a:solidFill>
                  <a:srgbClr val="080808"/>
                </a:solidFill>
                <a:latin typeface="Arial"/>
                <a:ea typeface="Arial"/>
                <a:cs typeface="Arial"/>
                <a:sym typeface="Arial"/>
              </a:rPr>
              <a:t>A </a:t>
            </a:r>
            <a:r>
              <a:rPr lang="en-US" sz="2800" b="1" i="0" u="none" strike="noStrike" cap="none">
                <a:solidFill>
                  <a:srgbClr val="080808"/>
                </a:solidFill>
                <a:latin typeface="Arial"/>
                <a:ea typeface="Arial"/>
                <a:cs typeface="Arial"/>
                <a:sym typeface="Arial"/>
              </a:rPr>
              <a:t>class library </a:t>
            </a:r>
            <a:r>
              <a:rPr lang="en-US" sz="2800" b="0" i="0" u="none" strike="noStrike" cap="none">
                <a:solidFill>
                  <a:srgbClr val="080808"/>
                </a:solidFill>
                <a:latin typeface="Arial"/>
                <a:ea typeface="Arial"/>
                <a:cs typeface="Arial"/>
                <a:sym typeface="Arial"/>
              </a:rPr>
              <a:t>stores the class and makes the class available to all developers who need to use it</a:t>
            </a:r>
          </a:p>
        </p:txBody>
      </p:sp>
      <p:pic>
        <p:nvPicPr>
          <p:cNvPr id="389" name="Shape 389" descr="A screenshot shows Class Library which is further divided into button class, textbox class, and picturebox class in three columns. An arrow from the Button Class points to a text box which reads as, “Display Bank Balance.”"/>
          <p:cNvPicPr preferRelativeResize="0"/>
          <p:nvPr/>
        </p:nvPicPr>
        <p:blipFill rotWithShape="1">
          <a:blip r:embed="rId3">
            <a:alphaModFix/>
          </a:blip>
          <a:srcRect/>
          <a:stretch/>
        </p:blipFill>
        <p:spPr>
          <a:xfrm>
            <a:off x="2057400" y="3267074"/>
            <a:ext cx="5082981" cy="253764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Shape 395"/>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.NET Class Library (2 of 2)</a:t>
            </a:r>
          </a:p>
        </p:txBody>
      </p:sp>
      <p:sp>
        <p:nvSpPr>
          <p:cNvPr id="396" name="Shape 396"/>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A button created from a class is called an </a:t>
            </a:r>
            <a:r>
              <a:rPr lang="en-US" sz="2600" b="1" i="0" u="none" strike="noStrike" cap="none">
                <a:solidFill>
                  <a:schemeClr val="dk1"/>
                </a:solidFill>
                <a:latin typeface="Arial"/>
                <a:ea typeface="Arial"/>
                <a:cs typeface="Arial"/>
                <a:sym typeface="Arial"/>
              </a:rPr>
              <a:t>object</a:t>
            </a:r>
            <a:r>
              <a:rPr lang="en-US" sz="2600" b="0" i="0" u="none" strike="noStrike" cap="none">
                <a:solidFill>
                  <a:schemeClr val="dk1"/>
                </a:solidFill>
                <a:latin typeface="Arial"/>
                <a:ea typeface="Arial"/>
                <a:cs typeface="Arial"/>
                <a:sym typeface="Arial"/>
              </a:rPr>
              <a:t>, or sometimes an </a:t>
            </a:r>
            <a:r>
              <a:rPr lang="en-US" sz="2600" b="1" i="0" u="none" strike="noStrike" cap="none">
                <a:solidFill>
                  <a:schemeClr val="dk1"/>
                </a:solidFill>
                <a:latin typeface="Arial"/>
                <a:ea typeface="Arial"/>
                <a:cs typeface="Arial"/>
                <a:sym typeface="Arial"/>
              </a:rPr>
              <a:t>instance</a:t>
            </a:r>
            <a:r>
              <a:rPr lang="en-US" sz="2600" b="0" i="0" u="none" strike="noStrike" cap="none">
                <a:solidFill>
                  <a:schemeClr val="dk1"/>
                </a:solidFill>
                <a:latin typeface="Arial"/>
                <a:ea typeface="Arial"/>
                <a:cs typeface="Arial"/>
                <a:sym typeface="Arial"/>
              </a:rPr>
              <a:t> of a class</a:t>
            </a:r>
          </a:p>
          <a:p>
            <a:pPr marL="461962" marR="0" lvl="0" indent="-461962" algn="l" rtl="0">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The process of creating a Button object from the Button class is called </a:t>
            </a:r>
            <a:r>
              <a:rPr lang="en-US" sz="2600" b="1" i="0" u="none" strike="noStrike" cap="none">
                <a:solidFill>
                  <a:schemeClr val="dk1"/>
                </a:solidFill>
                <a:latin typeface="Arial"/>
                <a:ea typeface="Arial"/>
                <a:cs typeface="Arial"/>
                <a:sym typeface="Arial"/>
              </a:rPr>
              <a:t>instantiation</a:t>
            </a:r>
          </a:p>
          <a:p>
            <a:pPr marL="461962" marR="0" lvl="0" indent="-461962" algn="l" rtl="0">
              <a:spcBef>
                <a:spcPts val="520"/>
              </a:spcBef>
              <a:buClr>
                <a:srgbClr val="59305B"/>
              </a:buClr>
              <a:buSzPts val="2600"/>
              <a:buFont typeface="Arial"/>
              <a:buChar char="•"/>
            </a:pPr>
            <a:r>
              <a:rPr lang="en-US" sz="2600" b="1" i="0" u="none" strike="noStrike" cap="none">
                <a:solidFill>
                  <a:schemeClr val="dk1"/>
                </a:solidFill>
                <a:latin typeface="Arial"/>
                <a:ea typeface="Arial"/>
                <a:cs typeface="Arial"/>
                <a:sym typeface="Arial"/>
              </a:rPr>
              <a:t>Rapid application development </a:t>
            </a:r>
            <a:r>
              <a:rPr lang="en-US" sz="2600" b="0" i="0" u="none" strike="noStrike" cap="none">
                <a:solidFill>
                  <a:schemeClr val="dk1"/>
                </a:solidFill>
                <a:latin typeface="Arial"/>
                <a:ea typeface="Arial"/>
                <a:cs typeface="Arial"/>
                <a:sym typeface="Arial"/>
              </a:rPr>
              <a:t>(</a:t>
            </a:r>
            <a:r>
              <a:rPr lang="en-US" sz="2600" b="1" i="0" u="none" strike="noStrike" cap="none">
                <a:solidFill>
                  <a:schemeClr val="dk1"/>
                </a:solidFill>
                <a:latin typeface="Arial"/>
                <a:ea typeface="Arial"/>
                <a:cs typeface="Arial"/>
                <a:sym typeface="Arial"/>
              </a:rPr>
              <a:t>RAD</a:t>
            </a:r>
            <a:r>
              <a:rPr lang="en-US" sz="2600" b="0" i="0" u="none" strike="noStrike" cap="none">
                <a:solidFill>
                  <a:schemeClr val="dk1"/>
                </a:solidFill>
                <a:latin typeface="Arial"/>
                <a:ea typeface="Arial"/>
                <a:cs typeface="Arial"/>
                <a:sym typeface="Arial"/>
              </a:rPr>
              <a:t>) refers to the process of using prebuilt classes to make application development faster, easier, and more reliable</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Shape 402"/>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ADO.NET</a:t>
            </a:r>
          </a:p>
        </p:txBody>
      </p:sp>
      <p:sp>
        <p:nvSpPr>
          <p:cNvPr id="403" name="Shape 403"/>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ADO.NET (ActiveX Data Objects) provides the functionality for a program to perform four primary tasks when working with a database:</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Getting the data</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Examining the data</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Editing the data</a:t>
            </a:r>
          </a:p>
          <a:p>
            <a:pPr marL="914400" marR="0" lvl="1" indent="-457200" algn="l" rtl="0">
              <a:spcBef>
                <a:spcPts val="480"/>
              </a:spcBef>
              <a:buClr>
                <a:srgbClr val="59305B"/>
              </a:buClr>
              <a:buSzPts val="2400"/>
              <a:buFont typeface="Arial"/>
              <a:buChar char="–"/>
            </a:pPr>
            <a:r>
              <a:rPr lang="en-US" sz="2400" b="0" i="0" u="none" strike="noStrike" cap="none">
                <a:solidFill>
                  <a:schemeClr val="dk1"/>
                </a:solidFill>
                <a:latin typeface="Arial"/>
                <a:ea typeface="Arial"/>
                <a:cs typeface="Arial"/>
                <a:sym typeface="Arial"/>
              </a:rPr>
              <a:t>Updating the data</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Shape 409"/>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ASP.NET</a:t>
            </a:r>
          </a:p>
        </p:txBody>
      </p:sp>
      <p:sp>
        <p:nvSpPr>
          <p:cNvPr id="410" name="Shape 410"/>
          <p:cNvSpPr txBox="1">
            <a:spLocks noGrp="1"/>
          </p:cNvSpPr>
          <p:nvPr>
            <p:ph type="body" idx="1"/>
          </p:nvPr>
        </p:nvSpPr>
        <p:spPr>
          <a:xfrm>
            <a:off x="228600" y="1219200"/>
            <a:ext cx="8763000" cy="47244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Allows developers to use Visual Studio 2017 to build powerful and sophisticated web applications</a:t>
            </a:r>
          </a:p>
          <a:p>
            <a:pPr marL="461962" marR="0" lvl="0" indent="-461962" algn="l" rtl="0">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Using ASP.NET classes, programmers can create websites that perform any function available on web</a:t>
            </a:r>
          </a:p>
          <a:p>
            <a:pPr marL="461962" marR="0" lvl="0" indent="-461962" algn="l" rtl="0">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ASP.NET  is designed for cloud technologies and server-side applications</a:t>
            </a:r>
          </a:p>
          <a:p>
            <a:pPr marL="461962" marR="0" lvl="0" indent="-461962" algn="l" rtl="0">
              <a:spcBef>
                <a:spcPts val="520"/>
              </a:spcBef>
              <a:buClr>
                <a:srgbClr val="59305B"/>
              </a:buClr>
              <a:buSzPts val="2600"/>
              <a:buFont typeface="Arial"/>
              <a:buChar char="•"/>
            </a:pPr>
            <a:r>
              <a:rPr lang="en-US" sz="2600" b="1" i="0" u="none" strike="noStrike" cap="none">
                <a:solidFill>
                  <a:schemeClr val="dk1"/>
                </a:solidFill>
                <a:latin typeface="Arial"/>
                <a:ea typeface="Arial"/>
                <a:cs typeface="Arial"/>
                <a:sym typeface="Arial"/>
              </a:rPr>
              <a:t>Cloud computing</a:t>
            </a:r>
            <a:r>
              <a:rPr lang="en-US" sz="2600" b="0" i="0" u="none" strike="noStrike" cap="none">
                <a:solidFill>
                  <a:schemeClr val="dk1"/>
                </a:solidFill>
                <a:latin typeface="Arial"/>
                <a:ea typeface="Arial"/>
                <a:cs typeface="Arial"/>
                <a:sym typeface="Arial"/>
              </a:rPr>
              <a:t> is the connection of remote servers hosted on the Internet to store and process data, instead of storing the information locally on a personal computer or device</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Shape 416"/>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Microsoft Intermediate Language and Common Language Runtime (1 of 2)</a:t>
            </a:r>
          </a:p>
        </p:txBody>
      </p:sp>
      <p:sp>
        <p:nvSpPr>
          <p:cNvPr id="417" name="Shape 417"/>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1" i="0" u="none" strike="noStrike" cap="none">
                <a:solidFill>
                  <a:schemeClr val="dk1"/>
                </a:solidFill>
                <a:latin typeface="Arial"/>
                <a:ea typeface="Arial"/>
                <a:cs typeface="Arial"/>
                <a:sym typeface="Arial"/>
              </a:rPr>
              <a:t>Program compilation</a:t>
            </a:r>
            <a:r>
              <a:rPr lang="en-US" sz="2600" b="0" i="0" u="none" strike="noStrike" cap="none">
                <a:solidFill>
                  <a:schemeClr val="dk1"/>
                </a:solidFill>
                <a:latin typeface="Arial"/>
                <a:ea typeface="Arial"/>
                <a:cs typeface="Arial"/>
                <a:sym typeface="Arial"/>
              </a:rPr>
              <a:t> translates programming statements into instructions that can be understood by the electronics of the computer</a:t>
            </a:r>
          </a:p>
          <a:p>
            <a:pPr marL="461962" marR="0" lvl="0" indent="-461962" algn="l" rtl="0">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Program compilation for a Visual Basic 2017 program creates a set of electronic code expressed in an intermediate language called the </a:t>
            </a:r>
            <a:r>
              <a:rPr lang="en-US" sz="2600" b="1" i="0" u="none" strike="noStrike" cap="none">
                <a:solidFill>
                  <a:schemeClr val="dk1"/>
                </a:solidFill>
                <a:latin typeface="Arial"/>
                <a:ea typeface="Arial"/>
                <a:cs typeface="Arial"/>
                <a:sym typeface="Arial"/>
              </a:rPr>
              <a:t>Microsoft Intermediate Language </a:t>
            </a:r>
            <a:r>
              <a:rPr lang="en-US" sz="2600" b="0" i="0" u="none" strike="noStrike" cap="none">
                <a:solidFill>
                  <a:schemeClr val="dk1"/>
                </a:solidFill>
                <a:latin typeface="Arial"/>
                <a:ea typeface="Arial"/>
                <a:cs typeface="Arial"/>
                <a:sym typeface="Arial"/>
              </a:rPr>
              <a:t>(</a:t>
            </a:r>
            <a:r>
              <a:rPr lang="en-US" sz="2600" b="1" i="0" u="none" strike="noStrike" cap="none">
                <a:solidFill>
                  <a:schemeClr val="dk1"/>
                </a:solidFill>
                <a:latin typeface="Arial"/>
                <a:ea typeface="Arial"/>
                <a:cs typeface="Arial"/>
                <a:sym typeface="Arial"/>
              </a:rPr>
              <a:t>MSIL</a:t>
            </a:r>
            <a:r>
              <a:rPr lang="en-US" sz="2600" b="0" i="0" u="none" strike="noStrike" cap="none">
                <a:solidFill>
                  <a:schemeClr val="dk1"/>
                </a:solidFill>
                <a:latin typeface="Arial"/>
                <a:ea typeface="Arial"/>
                <a:cs typeface="Arial"/>
                <a:sym typeface="Arial"/>
              </a:rPr>
              <a:t>)</a:t>
            </a:r>
          </a:p>
          <a:p>
            <a:pPr marL="461962" marR="0" lvl="0" indent="-461962" algn="l" rtl="0">
              <a:spcBef>
                <a:spcPts val="520"/>
              </a:spcBef>
              <a:buClr>
                <a:srgbClr val="59305B"/>
              </a:buClr>
              <a:buSzPts val="2600"/>
              <a:buFont typeface="Arial"/>
              <a:buChar char="•"/>
            </a:pPr>
            <a:r>
              <a:rPr lang="en-US" sz="2600" b="0" i="0" u="none" strike="noStrike" cap="none">
                <a:solidFill>
                  <a:schemeClr val="dk1"/>
                </a:solidFill>
                <a:latin typeface="Arial"/>
                <a:ea typeface="Arial"/>
                <a:cs typeface="Arial"/>
                <a:sym typeface="Arial"/>
              </a:rPr>
              <a:t>When the program is executed, a portion of .NET called the </a:t>
            </a:r>
            <a:r>
              <a:rPr lang="en-US" sz="2600" b="1" i="0" u="none" strike="noStrike" cap="none">
                <a:solidFill>
                  <a:schemeClr val="dk1"/>
                </a:solidFill>
                <a:latin typeface="Arial"/>
                <a:ea typeface="Arial"/>
                <a:cs typeface="Arial"/>
                <a:sym typeface="Arial"/>
              </a:rPr>
              <a:t>Common Language Runtime </a:t>
            </a:r>
            <a:r>
              <a:rPr lang="en-US" sz="2600" b="0" i="0" u="none" strike="noStrike" cap="none">
                <a:solidFill>
                  <a:schemeClr val="dk1"/>
                </a:solidFill>
                <a:latin typeface="Arial"/>
                <a:ea typeface="Arial"/>
                <a:cs typeface="Arial"/>
                <a:sym typeface="Arial"/>
              </a:rPr>
              <a:t>(</a:t>
            </a:r>
            <a:r>
              <a:rPr lang="en-US" sz="2600" b="1" i="0" u="none" strike="noStrike" cap="none">
                <a:solidFill>
                  <a:schemeClr val="dk1"/>
                </a:solidFill>
                <a:latin typeface="Arial"/>
                <a:ea typeface="Arial"/>
                <a:cs typeface="Arial"/>
                <a:sym typeface="Arial"/>
              </a:rPr>
              <a:t>CLR</a:t>
            </a:r>
            <a:r>
              <a:rPr lang="en-US" sz="2600" b="0" i="0" u="none" strike="noStrike" cap="none">
                <a:solidFill>
                  <a:schemeClr val="dk1"/>
                </a:solidFill>
                <a:latin typeface="Arial"/>
                <a:ea typeface="Arial"/>
                <a:cs typeface="Arial"/>
                <a:sym typeface="Arial"/>
              </a:rPr>
              <a:t>)</a:t>
            </a:r>
            <a:r>
              <a:rPr lang="en-US" sz="2600" b="1" i="0" u="none" strike="noStrike" cap="none">
                <a:solidFill>
                  <a:schemeClr val="dk1"/>
                </a:solidFill>
                <a:latin typeface="Arial"/>
                <a:ea typeface="Arial"/>
                <a:cs typeface="Arial"/>
                <a:sym typeface="Arial"/>
              </a:rPr>
              <a:t> </a:t>
            </a:r>
            <a:r>
              <a:rPr lang="en-US" sz="2600" b="0" i="0" u="none" strike="noStrike" cap="none">
                <a:solidFill>
                  <a:schemeClr val="dk1"/>
                </a:solidFill>
                <a:latin typeface="Arial"/>
                <a:ea typeface="Arial"/>
                <a:cs typeface="Arial"/>
                <a:sym typeface="Arial"/>
              </a:rPr>
              <a:t>reads the MSIL and causes the instructions within the program to be executed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0" algn="l" rtl="0">
              <a:spcBef>
                <a:spcPts val="0"/>
              </a:spcBef>
              <a:spcAft>
                <a:spcPts val="0"/>
              </a:spcAft>
              <a:buNone/>
            </a:pPr>
            <a:r>
              <a:rPr lang="en-US" sz="3200" b="1" i="0" u="none" strike="noStrike" cap="none">
                <a:solidFill>
                  <a:srgbClr val="4578AF"/>
                </a:solidFill>
                <a:latin typeface="Calibri"/>
                <a:ea typeface="Calibri"/>
                <a:cs typeface="Calibri"/>
                <a:sym typeface="Calibri"/>
              </a:rPr>
              <a:t>Course Information</a:t>
            </a:r>
          </a:p>
        </p:txBody>
      </p:sp>
      <p:sp>
        <p:nvSpPr>
          <p:cNvPr id="157" name="Shape 157"/>
          <p:cNvSpPr txBox="1">
            <a:spLocks noGrp="1"/>
          </p:cNvSpPr>
          <p:nvPr>
            <p:ph type="body" idx="1"/>
          </p:nvPr>
        </p:nvSpPr>
        <p:spPr>
          <a:xfrm>
            <a:off x="323850" y="1220094"/>
            <a:ext cx="8407400" cy="5399781"/>
          </a:xfrm>
          <a:prstGeom prst="rect">
            <a:avLst/>
          </a:prstGeom>
          <a:noFill/>
          <a:ln>
            <a:noFill/>
          </a:ln>
        </p:spPr>
        <p:txBody>
          <a:bodyPr wrap="square" lIns="91425" tIns="45700" rIns="91425" bIns="45700" anchor="t" anchorCtr="0">
            <a:noAutofit/>
          </a:bodyPr>
          <a:lstStyle/>
          <a:p>
            <a:pPr marL="457200" marR="0" lvl="0" indent="-457200" algn="l" rtl="0">
              <a:spcBef>
                <a:spcPts val="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The BIS 305 course consists of both an in-class and online segment.</a:t>
            </a:r>
          </a:p>
          <a:p>
            <a:pPr marL="457200" marR="0" lvl="0"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The lectures will be recorded in the Thursday evening class and then made available on Canvas.</a:t>
            </a:r>
          </a:p>
          <a:p>
            <a:pPr marL="457200" marR="0" lvl="0"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The chapter project assignments will be submitted via the assignment link for each chapter.</a:t>
            </a:r>
          </a:p>
          <a:p>
            <a:pPr marL="342900" marR="0" lvl="0" indent="-342900" algn="l" rtl="0">
              <a:spcBef>
                <a:spcPts val="560"/>
              </a:spcBef>
              <a:spcAft>
                <a:spcPts val="0"/>
              </a:spcAft>
              <a:buClr>
                <a:srgbClr val="A50021"/>
              </a:buClr>
              <a:buSzPts val="2800"/>
              <a:buFont typeface="Arial"/>
              <a:buNone/>
            </a:pPr>
            <a:endParaRPr sz="2800" b="0" i="0" u="none" strike="noStrike" cap="none" dirty="0">
              <a:solidFill>
                <a:schemeClr val="dk1"/>
              </a:solidFill>
              <a:latin typeface="Calibri"/>
              <a:ea typeface="Calibri"/>
              <a:cs typeface="Calibri"/>
              <a:sym typeface="Calibri"/>
            </a:endParaRPr>
          </a:p>
        </p:txBody>
      </p:sp>
      <p:pic>
        <p:nvPicPr>
          <p:cNvPr id="160" name="Shape 160"/>
          <p:cNvPicPr preferRelativeResize="0"/>
          <p:nvPr/>
        </p:nvPicPr>
        <p:blipFill rotWithShape="1">
          <a:blip r:embed="rId3">
            <a:alphaModFix/>
          </a:blip>
          <a:srcRect/>
          <a:stretch/>
        </p:blipFill>
        <p:spPr>
          <a:xfrm>
            <a:off x="2938508" y="4231271"/>
            <a:ext cx="3017483" cy="191235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52400" y="76200"/>
            <a:ext cx="8839200" cy="10668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a:solidFill>
                  <a:schemeClr val="dk1"/>
                </a:solidFill>
                <a:latin typeface="Arial"/>
                <a:ea typeface="Arial"/>
                <a:cs typeface="Arial"/>
                <a:sym typeface="Arial"/>
              </a:rPr>
              <a:t>Microsoft Intermediate Language and Common Language Runtime (2 of 2)</a:t>
            </a:r>
          </a:p>
        </p:txBody>
      </p:sp>
      <p:pic>
        <p:nvPicPr>
          <p:cNvPr id="424" name="Shape 424" descr="A flow diagram starts with a programming code for Payroll Information, this points to a photo of a RAM (compiler). An arrow from RAM points to the clipart of a cylinder labeled as, “MSIL stored on disk storage.” An arrow from this cylinder points to a RAM labeled as, “CLR” and then finally to a window of Payroll Information. This window shows a textbox entered as &quot;Robert Terrell&quot; by the side of the text &quot;Employee Name&quot;, a textbox entered as &quot;42&quot; by the side of the text &quot;Hours Worked&quot; and a textbox entered as 18.00 by the side of the text &quot;Hourly Rate.&quot; There is a button with the text &quot;Calculate Pay&quot; and mouse pointer is placed on it. Below the button displays the text Regular Pay $720.00 Overtime Pay $54.00 Total Pay $774.00 The programming code reads as, “Public Class frmPayroll Private Sub frmPayroll_Load(ByVal sender As System.Object, ByVal e As System.EventArgs) Handles MyBase.Load The eventhandler is executed when the form is loaded. It clears the Label objects for the hours worked nad weekly pay. lblHoursWorked.Text = &quot;&quot; lblExtraMinutesWorked.Text = &quot;&quot; lblRegularPay.Text = &quot;&quot; txthoursWorked.Focus() End Sub Private Sub btnWeeklyPay_Click(ByVal sender As System.Object, ByVal e As System.EventArgs) Handles btnWeeklyPay.Click This event handler is executed when the user clicks the Weekly Pay button. It calculates and displays the hours worked, minutes. worked, and weekly pay. Dim strHoursWorked As String Dim strHourslyPay As String Dim decHourlyPay As Decimal Dim intHoursWorked As Integer Dim decRegularPay As Decimal Dim decOverTimeHours As Decimal Dim decOvertimePay As Decimal Convert the user input from string to a numeric value strHourlyPay = txtHourlyPayRate.Text decHourlyPay = Convert.ToDecimal(strHourlyPay) strHoursWorked = txtHoursWorked.Text intHoursWorked = Convert.ToInt32(strHoursWorked) If intHoursWorked &gt; 40 Then decRegularPay = decHourlyPay = 40 lblRegularPay.Text = decRegularPay.ToString(&quot;C&quot;) decOvertimePay = 1.50 * decOverTimeHours + decHourlyPay Else decRegularPay = decHourlyPay * decHourlyPay Else decRegularPay = decHourlyPay * decHourlyPay End If.”"/>
          <p:cNvPicPr preferRelativeResize="0"/>
          <p:nvPr/>
        </p:nvPicPr>
        <p:blipFill rotWithShape="1">
          <a:blip r:embed="rId3">
            <a:alphaModFix/>
          </a:blip>
          <a:srcRect/>
          <a:stretch/>
        </p:blipFill>
        <p:spPr>
          <a:xfrm>
            <a:off x="2693478" y="1349215"/>
            <a:ext cx="3757044" cy="466589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Shape 430"/>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Types of Visual Basic 2017 Applications</a:t>
            </a:r>
          </a:p>
        </p:txBody>
      </p:sp>
      <p:sp>
        <p:nvSpPr>
          <p:cNvPr id="431" name="Shape 431"/>
          <p:cNvSpPr txBox="1">
            <a:spLocks noGrp="1"/>
          </p:cNvSpPr>
          <p:nvPr>
            <p:ph type="body" idx="1"/>
          </p:nvPr>
        </p:nvSpPr>
        <p:spPr>
          <a:xfrm>
            <a:off x="228600" y="1219200"/>
            <a:ext cx="8763000" cy="48006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1" i="0" u="none" strike="noStrike" cap="none">
                <a:solidFill>
                  <a:schemeClr val="dk1"/>
                </a:solidFill>
                <a:latin typeface="Arial"/>
                <a:ea typeface="Arial"/>
                <a:cs typeface="Arial"/>
                <a:sym typeface="Arial"/>
              </a:rPr>
              <a:t>Windows Classic Desktop application</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Program will run on a computer or other device that supports the Windows GUI</a:t>
            </a:r>
          </a:p>
          <a:p>
            <a:pPr marL="461962" marR="0" lvl="0" indent="-461962" algn="l" rtl="0">
              <a:spcBef>
                <a:spcPts val="520"/>
              </a:spcBef>
              <a:spcAft>
                <a:spcPts val="0"/>
              </a:spcAft>
              <a:buClr>
                <a:srgbClr val="59305B"/>
              </a:buClr>
              <a:buSzPts val="2600"/>
              <a:buFont typeface="Arial"/>
              <a:buChar char="•"/>
            </a:pPr>
            <a:r>
              <a:rPr lang="en-US" sz="2600" b="1" i="0" u="none" strike="noStrike" cap="none">
                <a:solidFill>
                  <a:schemeClr val="dk1"/>
                </a:solidFill>
                <a:latin typeface="Arial"/>
                <a:ea typeface="Arial"/>
                <a:cs typeface="Arial"/>
                <a:sym typeface="Arial"/>
              </a:rPr>
              <a:t>Windows Universal apps</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Designed to run on Windows 8 or Windows 10 computers and mobile devices</a:t>
            </a:r>
          </a:p>
          <a:p>
            <a:pPr marL="461962" marR="0" lvl="0" indent="-461962" algn="l" rtl="0">
              <a:spcBef>
                <a:spcPts val="520"/>
              </a:spcBef>
              <a:spcAft>
                <a:spcPts val="0"/>
              </a:spcAft>
              <a:buClr>
                <a:srgbClr val="59305B"/>
              </a:buClr>
              <a:buSzPts val="2600"/>
              <a:buFont typeface="Arial"/>
              <a:buChar char="•"/>
            </a:pPr>
            <a:r>
              <a:rPr lang="en-US" sz="2600" b="1" i="0" u="none" strike="noStrike" cap="none">
                <a:solidFill>
                  <a:schemeClr val="dk1"/>
                </a:solidFill>
                <a:latin typeface="Arial"/>
                <a:ea typeface="Arial"/>
                <a:cs typeface="Arial"/>
                <a:sym typeface="Arial"/>
              </a:rPr>
              <a:t>Web application</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Uses ASP.NET and runs on a web server</a:t>
            </a:r>
          </a:p>
          <a:p>
            <a:pPr marL="461962" marR="0" lvl="0" indent="-461962" algn="l" rtl="0">
              <a:spcBef>
                <a:spcPts val="520"/>
              </a:spcBef>
              <a:spcAft>
                <a:spcPts val="0"/>
              </a:spcAft>
              <a:buClr>
                <a:srgbClr val="59305B"/>
              </a:buClr>
              <a:buSzPts val="2600"/>
              <a:buFont typeface="Arial"/>
              <a:buChar char="•"/>
            </a:pPr>
            <a:r>
              <a:rPr lang="en-US" sz="2600" b="1" i="0" u="none" strike="noStrike" cap="none">
                <a:solidFill>
                  <a:schemeClr val="dk1"/>
                </a:solidFill>
                <a:latin typeface="Arial"/>
                <a:ea typeface="Arial"/>
                <a:cs typeface="Arial"/>
                <a:sym typeface="Arial"/>
              </a:rPr>
              <a:t>Database application</a:t>
            </a:r>
          </a:p>
          <a:p>
            <a:pPr marL="914400" marR="0" lvl="1" indent="-457200" algn="l" rtl="0">
              <a:spcBef>
                <a:spcPts val="480"/>
              </a:spcBef>
              <a:buClr>
                <a:srgbClr val="59305B"/>
              </a:buClr>
              <a:buSzPts val="2400"/>
              <a:buFont typeface="Arial"/>
              <a:buChar char="–"/>
            </a:pPr>
            <a:r>
              <a:rPr lang="en-US" sz="2400" b="0" i="0" u="none" strike="noStrike" cap="none">
                <a:solidFill>
                  <a:schemeClr val="dk1"/>
                </a:solidFill>
                <a:latin typeface="Arial"/>
                <a:ea typeface="Arial"/>
                <a:cs typeface="Arial"/>
                <a:sym typeface="Arial"/>
              </a:rPr>
              <a:t>Written using ADO.NET to reference, access, display, and update data stored in a database</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Shape 437"/>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dirty="0">
                <a:solidFill>
                  <a:schemeClr val="lt1"/>
                </a:solidFill>
                <a:latin typeface="Arial"/>
                <a:ea typeface="Arial"/>
                <a:cs typeface="Arial"/>
                <a:sym typeface="Arial"/>
              </a:rPr>
              <a:t>Microsoft HoloLens Development</a:t>
            </a:r>
          </a:p>
        </p:txBody>
      </p:sp>
      <p:sp>
        <p:nvSpPr>
          <p:cNvPr id="438" name="Shape 438"/>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HoloLens is the augmented reality headset that places 3-D holographic images in your scope of vision</a:t>
            </a:r>
          </a:p>
          <a:p>
            <a:pPr marL="461962" marR="0" lvl="0" indent="-461962" algn="l" rtl="0">
              <a:spcBef>
                <a:spcPts val="520"/>
              </a:spcBef>
              <a:spcAft>
                <a:spcPts val="0"/>
              </a:spcAft>
              <a:buClr>
                <a:srgbClr val="59305B"/>
              </a:buClr>
              <a:buSzPts val="2600"/>
              <a:buFont typeface="Arial"/>
              <a:buChar char="•"/>
            </a:pPr>
            <a:r>
              <a:rPr lang="en-US" sz="2600" b="0" i="0" u="none" strike="noStrike" cap="none">
                <a:solidFill>
                  <a:schemeClr val="dk1"/>
                </a:solidFill>
                <a:latin typeface="Arial"/>
                <a:ea typeface="Arial"/>
                <a:cs typeface="Arial"/>
                <a:sym typeface="Arial"/>
              </a:rPr>
              <a:t>HoloLens apps are being developed using Visual Studio: </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To select car options at Volvo dealerships</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To create a custom kitchen at Lowe’s Home Centers </a:t>
            </a:r>
          </a:p>
          <a:p>
            <a:pPr marL="914400" marR="0" lvl="1" indent="-457200" algn="l" rtl="0">
              <a:spcBef>
                <a:spcPts val="480"/>
              </a:spcBef>
              <a:spcAft>
                <a:spcPts val="0"/>
              </a:spcAft>
              <a:buClr>
                <a:srgbClr val="59305B"/>
              </a:buClr>
              <a:buSzPts val="2400"/>
              <a:buFont typeface="Arial"/>
              <a:buChar char="–"/>
            </a:pPr>
            <a:r>
              <a:rPr lang="en-US" sz="2400" b="0" i="0" u="none" strike="noStrike" cap="none">
                <a:solidFill>
                  <a:schemeClr val="dk1"/>
                </a:solidFill>
                <a:latin typeface="Arial"/>
                <a:ea typeface="Arial"/>
                <a:cs typeface="Arial"/>
                <a:sym typeface="Arial"/>
              </a:rPr>
              <a:t>To explore other planets at NASA</a:t>
            </a:r>
          </a:p>
          <a:p>
            <a:pPr marL="914400" marR="0" lvl="1" indent="-457200" algn="l" rtl="0">
              <a:spcBef>
                <a:spcPts val="480"/>
              </a:spcBef>
              <a:buClr>
                <a:srgbClr val="59305B"/>
              </a:buClr>
              <a:buSzPts val="2400"/>
              <a:buFont typeface="Arial"/>
              <a:buChar char="–"/>
            </a:pPr>
            <a:r>
              <a:rPr lang="en-US" sz="2400" b="0" i="0" u="none" strike="noStrike" cap="none">
                <a:solidFill>
                  <a:schemeClr val="dk1"/>
                </a:solidFill>
                <a:latin typeface="Arial"/>
                <a:ea typeface="Arial"/>
                <a:cs typeface="Arial"/>
                <a:sym typeface="Arial"/>
              </a:rPr>
              <a:t>To replace a flat-screen TV with a much larger holographic display</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Shape 451"/>
          <p:cNvSpPr txBox="1">
            <a:spLocks noGrp="1"/>
          </p:cNvSpPr>
          <p:nvPr>
            <p:ph type="title"/>
          </p:nvPr>
        </p:nvSpPr>
        <p:spPr>
          <a:xfrm>
            <a:off x="152400" y="76200"/>
            <a:ext cx="8839200" cy="1066800"/>
          </a:xfrm>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dk1"/>
              </a:buClr>
              <a:buSzPts val="3600"/>
              <a:buFont typeface="Arial"/>
              <a:buNone/>
            </a:pPr>
            <a:r>
              <a:rPr lang="en-US" sz="3600" b="0" i="0" u="none" strike="noStrike" cap="none" dirty="0">
                <a:solidFill>
                  <a:schemeClr val="dk1"/>
                </a:solidFill>
                <a:latin typeface="Arial"/>
                <a:ea typeface="Arial"/>
                <a:cs typeface="Arial"/>
                <a:sym typeface="Arial"/>
              </a:rPr>
              <a:t>Microsoft HoloLens Development </a:t>
            </a:r>
          </a:p>
        </p:txBody>
      </p:sp>
      <p:pic>
        <p:nvPicPr>
          <p:cNvPr id="452" name="Shape 452" descr="A photo shows HoloLens emulator that displays internet connectivity, time and volume, and option buttons such as Microsoft Edge, Feedback, Settings, Photos, Store, Holograms and Learn Gestures. At the bottom of the options photos icon and videos icon are displayed. At the extreme right of the window, vertical toolbar with few options like close, minimize, keyboard, full screen, zoom, help etc. are displayed."/>
          <p:cNvPicPr preferRelativeResize="0"/>
          <p:nvPr/>
        </p:nvPicPr>
        <p:blipFill rotWithShape="1">
          <a:blip r:embed="rId3">
            <a:alphaModFix/>
          </a:blip>
          <a:srcRect/>
          <a:stretch/>
        </p:blipFill>
        <p:spPr>
          <a:xfrm>
            <a:off x="1175075" y="1542396"/>
            <a:ext cx="6836902" cy="4264194"/>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Shape 458"/>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dirty="0">
                <a:solidFill>
                  <a:schemeClr val="lt1"/>
                </a:solidFill>
                <a:latin typeface="Arial"/>
                <a:ea typeface="Arial"/>
                <a:cs typeface="Arial"/>
                <a:sym typeface="Arial"/>
              </a:rPr>
              <a:t>Summary</a:t>
            </a:r>
          </a:p>
        </p:txBody>
      </p:sp>
      <p:sp>
        <p:nvSpPr>
          <p:cNvPr id="459" name="Shape 459"/>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dirty="0"/>
              <a:t>U</a:t>
            </a:r>
            <a:r>
              <a:rPr lang="en-US" sz="2600" b="0" i="0" u="none" strike="noStrike" cap="none" dirty="0">
                <a:solidFill>
                  <a:schemeClr val="dk1"/>
                </a:solidFill>
                <a:latin typeface="Arial"/>
                <a:ea typeface="Arial"/>
                <a:cs typeface="Arial"/>
                <a:sym typeface="Arial"/>
              </a:rPr>
              <a:t>nderstand the fundamentals of computer programming and have been introduced to the Visual Studio 2017 and Visual Basic 2017 program development environments</a:t>
            </a:r>
          </a:p>
          <a:p>
            <a:pPr marL="461962" marR="0" lvl="0" indent="-461962" algn="l" rtl="0">
              <a:spcBef>
                <a:spcPts val="520"/>
              </a:spcBef>
              <a:buClr>
                <a:srgbClr val="59305B"/>
              </a:buClr>
              <a:buSzPts val="2600"/>
              <a:buFont typeface="Arial"/>
              <a:buChar char="•"/>
            </a:pPr>
            <a:r>
              <a:rPr lang="en-US" sz="2600" b="0" i="0" u="none" strike="noStrike" cap="none" dirty="0">
                <a:solidFill>
                  <a:schemeClr val="dk1"/>
                </a:solidFill>
                <a:latin typeface="Arial"/>
                <a:ea typeface="Arial"/>
                <a:cs typeface="Arial"/>
                <a:sym typeface="Arial"/>
              </a:rPr>
              <a:t>In subsequent chapters, you will learn to use </a:t>
            </a:r>
            <a:r>
              <a:rPr lang="en-US" dirty="0"/>
              <a:t>Visual</a:t>
            </a:r>
            <a:r>
              <a:rPr lang="en-US" sz="2600" b="0" i="0" u="none" strike="noStrike" cap="none" dirty="0">
                <a:solidFill>
                  <a:schemeClr val="dk1"/>
                </a:solidFill>
                <a:latin typeface="Arial"/>
                <a:ea typeface="Arial"/>
                <a:cs typeface="Arial"/>
                <a:sym typeface="Arial"/>
              </a:rPr>
              <a:t> Studio 2017 and Visual Basic 2017 to create Windows Classic Desktop applications for Windows Universal apps, database applications, Web/Cloud applications for computer and mobile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Shape 458"/>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dirty="0">
                <a:solidFill>
                  <a:schemeClr val="lt1"/>
                </a:solidFill>
                <a:latin typeface="Arial"/>
                <a:ea typeface="Arial"/>
                <a:cs typeface="Arial"/>
                <a:sym typeface="Arial"/>
              </a:rPr>
              <a:t>Console App from Scratch Demo</a:t>
            </a:r>
          </a:p>
        </p:txBody>
      </p:sp>
      <p:pic>
        <p:nvPicPr>
          <p:cNvPr id="1026" name="Picture 2" descr="Image result for demo image">
            <a:extLst>
              <a:ext uri="{FF2B5EF4-FFF2-40B4-BE49-F238E27FC236}">
                <a16:creationId xmlns:a16="http://schemas.microsoft.com/office/drawing/2014/main" id="{487DE075-6992-4EF2-B2A6-5B2E1F7F85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5546" y="1475912"/>
            <a:ext cx="4287915" cy="4287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20996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Shape 458"/>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dirty="0">
                <a:solidFill>
                  <a:schemeClr val="lt1"/>
                </a:solidFill>
                <a:latin typeface="Arial"/>
                <a:ea typeface="Arial"/>
                <a:cs typeface="Arial"/>
                <a:sym typeface="Arial"/>
              </a:rPr>
              <a:t>Console App from Scratch…</a:t>
            </a:r>
            <a:r>
              <a:rPr lang="en-US" sz="3600" b="0" i="0" u="none" strike="noStrike" cap="none" dirty="0" err="1">
                <a:solidFill>
                  <a:schemeClr val="lt1"/>
                </a:solidFill>
                <a:latin typeface="Arial"/>
                <a:ea typeface="Arial"/>
                <a:cs typeface="Arial"/>
                <a:sym typeface="Arial"/>
              </a:rPr>
              <a:t>Whhhaaat</a:t>
            </a:r>
            <a:r>
              <a:rPr lang="en-US" sz="3600" b="0" i="0" u="none" strike="noStrike" cap="none" dirty="0">
                <a:solidFill>
                  <a:schemeClr val="lt1"/>
                </a:solidFill>
                <a:latin typeface="Arial"/>
                <a:ea typeface="Arial"/>
                <a:cs typeface="Arial"/>
                <a:sym typeface="Arial"/>
              </a:rPr>
              <a:t>?</a:t>
            </a:r>
          </a:p>
        </p:txBody>
      </p:sp>
      <p:pic>
        <p:nvPicPr>
          <p:cNvPr id="1026" name="Picture 2" descr="Image result for demo image">
            <a:extLst>
              <a:ext uri="{FF2B5EF4-FFF2-40B4-BE49-F238E27FC236}">
                <a16:creationId xmlns:a16="http://schemas.microsoft.com/office/drawing/2014/main" id="{487DE075-6992-4EF2-B2A6-5B2E1F7F85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9993" y="4325645"/>
            <a:ext cx="1704512" cy="1704512"/>
          </a:xfrm>
          <a:prstGeom prst="rect">
            <a:avLst/>
          </a:prstGeom>
          <a:noFill/>
          <a:extLst>
            <a:ext uri="{909E8E84-426E-40DD-AFC4-6F175D3DCCD1}">
              <a14:hiddenFill xmlns:a14="http://schemas.microsoft.com/office/drawing/2010/main">
                <a:solidFill>
                  <a:srgbClr val="FFFFFF"/>
                </a:solidFill>
              </a14:hiddenFill>
            </a:ext>
          </a:extLst>
        </p:spPr>
      </p:pic>
      <p:sp>
        <p:nvSpPr>
          <p:cNvPr id="7" name="Shape 459">
            <a:extLst>
              <a:ext uri="{FF2B5EF4-FFF2-40B4-BE49-F238E27FC236}">
                <a16:creationId xmlns:a16="http://schemas.microsoft.com/office/drawing/2014/main" id="{969061F4-4889-48EA-99CE-6E46C1350729}"/>
              </a:ext>
            </a:extLst>
          </p:cNvPr>
          <p:cNvSpPr txBox="1">
            <a:spLocks noGrp="1"/>
          </p:cNvSpPr>
          <p:nvPr>
            <p:ph type="body" idx="1"/>
          </p:nvPr>
        </p:nvSpPr>
        <p:spPr>
          <a:xfrm>
            <a:off x="228600" y="1219200"/>
            <a:ext cx="8763000" cy="4953000"/>
          </a:xfrm>
          <a:prstGeom prst="rect">
            <a:avLst/>
          </a:prstGeom>
          <a:noFill/>
          <a:ln>
            <a:noFill/>
          </a:ln>
        </p:spPr>
        <p:txBody>
          <a:bodyPr wrap="square" lIns="91425" tIns="45700" rIns="91425" bIns="45700" anchor="t" anchorCtr="0">
            <a:noAutofit/>
          </a:bodyPr>
          <a:lstStyle/>
          <a:p>
            <a:pPr marL="461962" marR="0" lvl="0" indent="-461962" algn="l" rtl="0">
              <a:spcBef>
                <a:spcPts val="0"/>
              </a:spcBef>
              <a:spcAft>
                <a:spcPts val="0"/>
              </a:spcAft>
              <a:buClr>
                <a:srgbClr val="59305B"/>
              </a:buClr>
              <a:buSzPts val="2600"/>
              <a:buFont typeface="Arial"/>
              <a:buChar char="•"/>
            </a:pPr>
            <a:r>
              <a:rPr lang="en-US" dirty="0"/>
              <a:t>Note that the typing of the code was unassisted. </a:t>
            </a:r>
          </a:p>
          <a:p>
            <a:pPr lvl="1" indent="-461962">
              <a:spcBef>
                <a:spcPts val="0"/>
              </a:spcBef>
            </a:pPr>
            <a:r>
              <a:rPr lang="en-US" b="0" i="0" u="none" strike="noStrike" cap="none" dirty="0">
                <a:solidFill>
                  <a:schemeClr val="dk1"/>
                </a:solidFill>
                <a:latin typeface="Arial"/>
                <a:ea typeface="Arial"/>
                <a:cs typeface="Arial"/>
                <a:sym typeface="Arial"/>
              </a:rPr>
              <a:t>Visual Studio will help you with </a:t>
            </a:r>
            <a:r>
              <a:rPr lang="en-US" b="0" u="none" strike="noStrike" cap="none" dirty="0">
                <a:solidFill>
                  <a:schemeClr val="dk1"/>
                </a:solidFill>
                <a:latin typeface="Arial"/>
                <a:ea typeface="Arial"/>
                <a:cs typeface="Arial"/>
                <a:sym typeface="Arial"/>
              </a:rPr>
              <a:t>autocomplete or what is also called </a:t>
            </a:r>
            <a:r>
              <a:rPr lang="en-US" i="1" dirty="0" err="1"/>
              <a:t>Intellisense</a:t>
            </a:r>
            <a:endParaRPr lang="en-US" b="0" i="1" u="none" strike="noStrike" cap="none" dirty="0">
              <a:solidFill>
                <a:schemeClr val="dk1"/>
              </a:solidFill>
              <a:latin typeface="Arial"/>
              <a:ea typeface="Arial"/>
              <a:cs typeface="Arial"/>
              <a:sym typeface="Arial"/>
            </a:endParaRPr>
          </a:p>
          <a:p>
            <a:pPr indent="-461962">
              <a:spcBef>
                <a:spcPts val="0"/>
              </a:spcBef>
            </a:pPr>
            <a:r>
              <a:rPr lang="en-US" dirty="0"/>
              <a:t>Note that code compilation was manually done</a:t>
            </a:r>
          </a:p>
          <a:p>
            <a:pPr lvl="1" indent="-461962">
              <a:spcBef>
                <a:spcPts val="0"/>
              </a:spcBef>
            </a:pPr>
            <a:r>
              <a:rPr lang="en-US" dirty="0"/>
              <a:t>Visual Studio will compile all </a:t>
            </a:r>
            <a:r>
              <a:rPr lang="en-US"/>
              <a:t>your project’s code and  </a:t>
            </a:r>
            <a:r>
              <a:rPr lang="en-US" dirty="0"/>
              <a:t>referenced libraries for you</a:t>
            </a:r>
          </a:p>
          <a:p>
            <a:pPr indent="-461962">
              <a:spcBef>
                <a:spcPts val="0"/>
              </a:spcBef>
            </a:pPr>
            <a:r>
              <a:rPr lang="en-US" dirty="0"/>
              <a:t>Note that I had to manually test the program</a:t>
            </a:r>
          </a:p>
          <a:p>
            <a:pPr lvl="1" indent="-461962">
              <a:spcBef>
                <a:spcPts val="0"/>
              </a:spcBef>
            </a:pPr>
            <a:r>
              <a:rPr lang="en-US" dirty="0"/>
              <a:t>Visual Studio will assist you in the test and debugging of you program.</a:t>
            </a:r>
          </a:p>
        </p:txBody>
      </p:sp>
    </p:spTree>
    <p:extLst>
      <p:ext uri="{BB962C8B-B14F-4D97-AF65-F5344CB8AC3E}">
        <p14:creationId xmlns:p14="http://schemas.microsoft.com/office/powerpoint/2010/main" val="14967408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Shape 458"/>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dirty="0">
                <a:solidFill>
                  <a:schemeClr val="lt1"/>
                </a:solidFill>
                <a:latin typeface="Arial"/>
                <a:ea typeface="Arial"/>
                <a:cs typeface="Arial"/>
                <a:sym typeface="Arial"/>
              </a:rPr>
              <a:t>Console App with Visual Studio</a:t>
            </a:r>
          </a:p>
        </p:txBody>
      </p:sp>
      <p:pic>
        <p:nvPicPr>
          <p:cNvPr id="2" name="Picture 2" descr="Image result for visual studio image">
            <a:extLst>
              <a:ext uri="{FF2B5EF4-FFF2-40B4-BE49-F238E27FC236}">
                <a16:creationId xmlns:a16="http://schemas.microsoft.com/office/drawing/2014/main" id="{ED525E0B-42EE-48F8-8BE0-E9B0757735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4500" y="1928813"/>
            <a:ext cx="5715000" cy="3000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03734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Shape 465"/>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0" rtl="0">
              <a:spcBef>
                <a:spcPts val="0"/>
              </a:spcBef>
              <a:spcAft>
                <a:spcPts val="0"/>
              </a:spcAft>
              <a:buNone/>
            </a:pPr>
            <a:r>
              <a:rPr lang="en-US" sz="5400" b="1" i="0" u="none" strike="noStrike" cap="none" dirty="0">
                <a:solidFill>
                  <a:srgbClr val="4578AF"/>
                </a:solidFill>
                <a:latin typeface="Calibri"/>
                <a:ea typeface="Calibri"/>
                <a:cs typeface="Calibri"/>
                <a:sym typeface="Calibri"/>
              </a:rPr>
              <a:t>Questions</a:t>
            </a:r>
          </a:p>
        </p:txBody>
      </p:sp>
      <p:sp>
        <p:nvSpPr>
          <p:cNvPr id="466" name="Shape 466"/>
          <p:cNvSpPr txBox="1">
            <a:spLocks noGrp="1"/>
          </p:cNvSpPr>
          <p:nvPr>
            <p:ph type="body" idx="1"/>
          </p:nvPr>
        </p:nvSpPr>
        <p:spPr>
          <a:prstGeom prst="rect">
            <a:avLst/>
          </a:prstGeom>
          <a:noFill/>
          <a:ln>
            <a:noFill/>
          </a:ln>
        </p:spPr>
        <p:txBody>
          <a:bodyPr wrap="square" lIns="91425" tIns="45700" rIns="91425" bIns="45700" anchor="t" anchorCtr="0">
            <a:noAutofit/>
          </a:bodyPr>
          <a:lstStyle/>
          <a:p>
            <a:pPr marL="0" marR="0" lvl="0" indent="-177800" algn="l" rtl="0">
              <a:spcBef>
                <a:spcPts val="0"/>
              </a:spcBef>
              <a:spcAft>
                <a:spcPts val="0"/>
              </a:spcAft>
              <a:buClr>
                <a:srgbClr val="A50021"/>
              </a:buClr>
              <a:buSzPts val="2800"/>
              <a:buFont typeface="Arial"/>
              <a:buNone/>
            </a:pPr>
            <a:endParaRPr sz="2800" b="0" i="0" u="none" strike="noStrike" cap="none" dirty="0">
              <a:solidFill>
                <a:schemeClr val="dk1"/>
              </a:solidFill>
              <a:latin typeface="Calibri"/>
              <a:ea typeface="Calibri"/>
              <a:cs typeface="Calibri"/>
              <a:sym typeface="Calibri"/>
            </a:endParaRPr>
          </a:p>
          <a:p>
            <a:pPr marL="0" marR="0" lvl="0" indent="-1270000" algn="ctr" rtl="0">
              <a:spcBef>
                <a:spcPts val="4000"/>
              </a:spcBef>
              <a:spcAft>
                <a:spcPts val="0"/>
              </a:spcAft>
              <a:buClr>
                <a:srgbClr val="A50021"/>
              </a:buClr>
              <a:buSzPts val="20000"/>
              <a:buFont typeface="Arial"/>
              <a:buNone/>
            </a:pPr>
            <a:r>
              <a:rPr lang="en-US" sz="20000" b="0" i="0" u="none" strike="noStrike" cap="none" dirty="0">
                <a:solidFill>
                  <a:schemeClr val="dk1"/>
                </a:solidFill>
                <a:latin typeface="Arial Black"/>
                <a:ea typeface="Arial Black"/>
                <a:cs typeface="Arial Black"/>
                <a:sym typeface="Arial Black"/>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0" algn="l" rtl="0">
              <a:spcBef>
                <a:spcPts val="0"/>
              </a:spcBef>
              <a:spcAft>
                <a:spcPts val="0"/>
              </a:spcAft>
              <a:buNone/>
            </a:pPr>
            <a:r>
              <a:rPr lang="en-US" sz="3200" b="1" i="0" u="none" strike="noStrike" cap="none">
                <a:solidFill>
                  <a:srgbClr val="4578AF"/>
                </a:solidFill>
                <a:latin typeface="Calibri"/>
                <a:ea typeface="Calibri"/>
                <a:cs typeface="Calibri"/>
                <a:sym typeface="Calibri"/>
              </a:rPr>
              <a:t>Course Information</a:t>
            </a:r>
          </a:p>
        </p:txBody>
      </p:sp>
      <p:sp>
        <p:nvSpPr>
          <p:cNvPr id="166" name="Shape 166"/>
          <p:cNvSpPr txBox="1">
            <a:spLocks noGrp="1"/>
          </p:cNvSpPr>
          <p:nvPr>
            <p:ph type="body" idx="1"/>
          </p:nvPr>
        </p:nvSpPr>
        <p:spPr>
          <a:xfrm>
            <a:off x="323850" y="1220094"/>
            <a:ext cx="8407400" cy="5399781"/>
          </a:xfrm>
          <a:prstGeom prst="rect">
            <a:avLst/>
          </a:prstGeom>
          <a:noFill/>
          <a:ln>
            <a:noFill/>
          </a:ln>
        </p:spPr>
        <p:txBody>
          <a:bodyPr wrap="square" lIns="91425" tIns="45700" rIns="91425" bIns="45700" anchor="t" anchorCtr="0">
            <a:noAutofit/>
          </a:bodyPr>
          <a:lstStyle/>
          <a:p>
            <a:pPr marL="457200" marR="0" lvl="0" indent="-457200" algn="l" rtl="0">
              <a:spcBef>
                <a:spcPts val="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The chapter projects links will have the page number for the textbook and any other information.</a:t>
            </a: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The midterm and final exams will be administered via Canvas.</a:t>
            </a: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279400" marR="0" lvl="0"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 </a:t>
            </a: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p:txBody>
      </p:sp>
      <p:pic>
        <p:nvPicPr>
          <p:cNvPr id="169" name="Shape 169"/>
          <p:cNvPicPr preferRelativeResize="0"/>
          <p:nvPr/>
        </p:nvPicPr>
        <p:blipFill rotWithShape="1">
          <a:blip r:embed="rId3">
            <a:alphaModFix/>
          </a:blip>
          <a:srcRect/>
          <a:stretch/>
        </p:blipFill>
        <p:spPr>
          <a:xfrm>
            <a:off x="763479" y="4978142"/>
            <a:ext cx="3371295" cy="1221014"/>
          </a:xfrm>
          <a:prstGeom prst="rect">
            <a:avLst/>
          </a:prstGeom>
          <a:noFill/>
          <a:ln>
            <a:noFill/>
          </a:ln>
        </p:spPr>
      </p:pic>
      <p:pic>
        <p:nvPicPr>
          <p:cNvPr id="170" name="Shape 170"/>
          <p:cNvPicPr preferRelativeResize="0"/>
          <p:nvPr/>
        </p:nvPicPr>
        <p:blipFill rotWithShape="1">
          <a:blip r:embed="rId4">
            <a:alphaModFix/>
          </a:blip>
          <a:srcRect/>
          <a:stretch/>
        </p:blipFill>
        <p:spPr>
          <a:xfrm>
            <a:off x="763479" y="2272654"/>
            <a:ext cx="4844071" cy="178858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0" algn="l" rtl="0">
              <a:spcBef>
                <a:spcPts val="0"/>
              </a:spcBef>
              <a:spcAft>
                <a:spcPts val="0"/>
              </a:spcAft>
              <a:buNone/>
            </a:pPr>
            <a:r>
              <a:rPr lang="en-US" sz="3200" b="1" i="0" u="none" strike="noStrike" cap="none">
                <a:solidFill>
                  <a:srgbClr val="4578AF"/>
                </a:solidFill>
                <a:latin typeface="Calibri"/>
                <a:ea typeface="Calibri"/>
                <a:cs typeface="Calibri"/>
                <a:sym typeface="Calibri"/>
              </a:rPr>
              <a:t>Course Information</a:t>
            </a:r>
          </a:p>
        </p:txBody>
      </p:sp>
      <p:sp>
        <p:nvSpPr>
          <p:cNvPr id="176" name="Shape 176"/>
          <p:cNvSpPr txBox="1">
            <a:spLocks noGrp="1"/>
          </p:cNvSpPr>
          <p:nvPr>
            <p:ph type="body" idx="1"/>
          </p:nvPr>
        </p:nvSpPr>
        <p:spPr>
          <a:xfrm>
            <a:off x="323850" y="1083474"/>
            <a:ext cx="8407500" cy="5095384"/>
          </a:xfrm>
          <a:prstGeom prst="rect">
            <a:avLst/>
          </a:prstGeom>
          <a:noFill/>
          <a:ln>
            <a:noFill/>
          </a:ln>
        </p:spPr>
        <p:txBody>
          <a:bodyPr wrap="square" lIns="91425" tIns="45700" rIns="91425" bIns="45700" anchor="t" anchorCtr="0">
            <a:noAutofit/>
          </a:bodyPr>
          <a:lstStyle/>
          <a:p>
            <a:pPr marL="457200" marR="0" lvl="0" indent="-457200" algn="l" rtl="0">
              <a:spcBef>
                <a:spcPts val="0"/>
              </a:spcBef>
              <a:spcAft>
                <a:spcPts val="0"/>
              </a:spcAft>
              <a:buClr>
                <a:srgbClr val="7030A0"/>
              </a:buClr>
              <a:buSzPts val="2800"/>
              <a:buFont typeface="Arial" panose="020B0604020202020204" pitchFamily="34" charset="0"/>
              <a:buChar char="•"/>
            </a:pPr>
            <a:r>
              <a:rPr lang="en-US" dirty="0"/>
              <a:t>In this course the majority of projects are Windows Classic Desktop applications.</a:t>
            </a:r>
          </a:p>
          <a:p>
            <a:pPr marL="457200" marR="0" lvl="0" indent="-457200" algn="l" rtl="0">
              <a:spcBef>
                <a:spcPts val="0"/>
              </a:spcBef>
              <a:spcAft>
                <a:spcPts val="0"/>
              </a:spcAft>
              <a:buClr>
                <a:srgbClr val="7030A0"/>
              </a:buClr>
              <a:buSzPts val="2800"/>
              <a:buFont typeface="Arial" panose="020B0604020202020204" pitchFamily="34" charset="0"/>
              <a:buChar char="•"/>
            </a:pPr>
            <a:r>
              <a:rPr lang="en-US" dirty="0"/>
              <a:t>MAC and Linux users: Note that Visual Studio for MAC or Visual Studio Code will </a:t>
            </a:r>
            <a:r>
              <a:rPr lang="en-US" b="1" dirty="0"/>
              <a:t>NOT </a:t>
            </a:r>
            <a:r>
              <a:rPr lang="en-US" dirty="0"/>
              <a:t>produce standard Visual </a:t>
            </a:r>
            <a:r>
              <a:rPr lang="en-US" dirty="0" err="1"/>
              <a:t>Basic.Net</a:t>
            </a:r>
            <a:r>
              <a:rPr lang="en-US" dirty="0"/>
              <a:t> Windows Classic Desktop applications.</a:t>
            </a:r>
            <a:r>
              <a:rPr lang="en-US" baseline="30000" dirty="0"/>
              <a:t>1</a:t>
            </a:r>
          </a:p>
          <a:p>
            <a:pPr marL="457200" marR="0" lvl="0" indent="-457200" algn="l" rtl="0">
              <a:spcBef>
                <a:spcPts val="0"/>
              </a:spcBef>
              <a:spcAft>
                <a:spcPts val="0"/>
              </a:spcAft>
              <a:buClr>
                <a:srgbClr val="7030A0"/>
              </a:buClr>
              <a:buSzPts val="2800"/>
              <a:buFont typeface="Arial" panose="020B0604020202020204" pitchFamily="34" charset="0"/>
              <a:buChar char="•"/>
            </a:pPr>
            <a:r>
              <a:rPr lang="en-US" dirty="0"/>
              <a:t>Therefore, MAC and Linux users must either create a Windows virtual machine on their system or utilize the NKU VPN to access a COI lab system virtual machine on which Visual Studio 2017 is installed.</a:t>
            </a:r>
          </a:p>
          <a:p>
            <a:pPr marL="457200" marR="0" lvl="0" indent="-457200" algn="l" rtl="0">
              <a:spcBef>
                <a:spcPts val="0"/>
              </a:spcBef>
              <a:spcAft>
                <a:spcPts val="0"/>
              </a:spcAft>
              <a:buClr>
                <a:srgbClr val="7030A0"/>
              </a:buClr>
              <a:buSzPts val="2800"/>
              <a:buFont typeface="Arial" panose="020B0604020202020204" pitchFamily="34" charset="0"/>
              <a:buChar char="•"/>
            </a:pPr>
            <a:r>
              <a:rPr lang="en-US" dirty="0">
                <a:sym typeface="Calibri"/>
              </a:rPr>
              <a:t>The midterm and final exams will be administered via Canvas.</a:t>
            </a:r>
          </a:p>
          <a:p>
            <a:pPr marL="0" marR="0" lvl="0" indent="0" algn="l" rtl="0">
              <a:spcBef>
                <a:spcPts val="560"/>
              </a:spcBef>
              <a:spcAft>
                <a:spcPts val="0"/>
              </a:spcAft>
              <a:buClr>
                <a:srgbClr val="7030A0"/>
              </a:buClr>
              <a:buSzPts val="2800"/>
              <a:buNone/>
            </a:pPr>
            <a:r>
              <a:rPr lang="en-US" sz="1200" dirty="0"/>
              <a:t>	</a:t>
            </a:r>
            <a:r>
              <a:rPr lang="en-US" sz="1400" dirty="0"/>
              <a:t>1. https://www.visualstudio.com/en-us/productinfo/vs2017-compatibility-mac</a:t>
            </a: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a:p>
            <a:pPr marL="279400" marR="0" lvl="0" indent="-457200" algn="l" rtl="0">
              <a:spcBef>
                <a:spcPts val="560"/>
              </a:spcBef>
              <a:spcAft>
                <a:spcPts val="0"/>
              </a:spcAft>
              <a:buClr>
                <a:srgbClr val="7030A0"/>
              </a:buClr>
              <a:buSzPts val="2800"/>
              <a:buFont typeface="Arial" panose="020B0604020202020204" pitchFamily="34" charset="0"/>
              <a:buChar char="•"/>
            </a:pPr>
            <a:r>
              <a:rPr lang="en-US" sz="2800" b="0" i="0" u="none" strike="noStrike" cap="none" dirty="0">
                <a:solidFill>
                  <a:schemeClr val="dk1"/>
                </a:solidFill>
                <a:latin typeface="Calibri"/>
                <a:ea typeface="Calibri"/>
                <a:cs typeface="Calibri"/>
                <a:sym typeface="Calibri"/>
              </a:rPr>
              <a:t> </a:t>
            </a:r>
          </a:p>
          <a:p>
            <a:pPr marL="457200" marR="0" lvl="0" indent="-457200" algn="l" rtl="0">
              <a:spcBef>
                <a:spcPts val="560"/>
              </a:spcBef>
              <a:spcAft>
                <a:spcPts val="0"/>
              </a:spcAft>
              <a:buClr>
                <a:srgbClr val="7030A0"/>
              </a:buClr>
              <a:buSzPts val="2800"/>
              <a:buFont typeface="Arial" panose="020B0604020202020204" pitchFamily="34" charset="0"/>
              <a:buChar char="•"/>
            </a:pPr>
            <a:endParaRPr sz="28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a:t>Chapter 1 </a:t>
            </a:r>
          </a:p>
        </p:txBody>
      </p:sp>
      <p:sp>
        <p:nvSpPr>
          <p:cNvPr id="185" name="Shape 185"/>
          <p:cNvSpPr txBox="1">
            <a:spLocks noGrp="1"/>
          </p:cNvSpPr>
          <p:nvPr>
            <p:ph type="body" idx="1"/>
          </p:nvPr>
        </p:nvSpPr>
        <p:spPr>
          <a:xfrm>
            <a:off x="228600" y="1265237"/>
            <a:ext cx="8763000" cy="4830900"/>
          </a:xfrm>
          <a:prstGeom prst="rect">
            <a:avLst/>
          </a:prstGeom>
          <a:noFill/>
          <a:ln>
            <a:noFill/>
          </a:ln>
        </p:spPr>
        <p:txBody>
          <a:bodyPr wrap="square" lIns="91425" tIns="45700" rIns="91425" bIns="45700" anchor="t" anchorCtr="0">
            <a:noAutofit/>
          </a:bodyPr>
          <a:lstStyle/>
          <a:p>
            <a:pPr marL="457200" marR="0" lvl="0" indent="0" algn="l" rtl="0">
              <a:spcBef>
                <a:spcPts val="520"/>
              </a:spcBef>
              <a:buNone/>
            </a:pPr>
            <a:endParaRPr sz="2600" dirty="0">
              <a:solidFill>
                <a:srgbClr val="080808"/>
              </a:solidFill>
            </a:endParaRPr>
          </a:p>
          <a:p>
            <a:pPr marL="742950" lvl="1" indent="-742950">
              <a:spcBef>
                <a:spcPts val="520"/>
              </a:spcBef>
              <a:buClr>
                <a:srgbClr val="7030A0"/>
              </a:buClr>
              <a:buSzPts val="3600"/>
              <a:buFont typeface="Arial" panose="020B0604020202020204" pitchFamily="34" charset="0"/>
              <a:buChar char="•"/>
            </a:pPr>
            <a:r>
              <a:rPr lang="en-US" sz="3600" dirty="0">
                <a:solidFill>
                  <a:srgbClr val="080808"/>
                </a:solidFill>
              </a:rPr>
              <a:t>Questions before we move onto Chapter 1 content?</a:t>
            </a:r>
          </a:p>
          <a:p>
            <a:pPr marL="457200" marR="0" lvl="0" indent="0" algn="l" rtl="0">
              <a:spcBef>
                <a:spcPts val="520"/>
              </a:spcBef>
              <a:buNone/>
            </a:pPr>
            <a:r>
              <a:rPr lang="en-US" sz="2600" dirty="0">
                <a:solidFill>
                  <a:srgbClr val="080808"/>
                </a:solidFill>
              </a:rPr>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Shape 458"/>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dirty="0"/>
              <a:t>Why is coding so hard?</a:t>
            </a:r>
            <a:endParaRPr lang="en-US" sz="3600" b="0" i="0" u="none" strike="noStrike" cap="none" dirty="0">
              <a:solidFill>
                <a:schemeClr val="lt1"/>
              </a:solidFill>
              <a:latin typeface="Arial"/>
              <a:ea typeface="Arial"/>
              <a:cs typeface="Arial"/>
              <a:sym typeface="Arial"/>
            </a:endParaRPr>
          </a:p>
        </p:txBody>
      </p:sp>
      <p:pic>
        <p:nvPicPr>
          <p:cNvPr id="1026" name="Picture 2" descr="Image result for demo image">
            <a:extLst>
              <a:ext uri="{FF2B5EF4-FFF2-40B4-BE49-F238E27FC236}">
                <a16:creationId xmlns:a16="http://schemas.microsoft.com/office/drawing/2014/main" id="{487DE075-6992-4EF2-B2A6-5B2E1F7F85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5546" y="1475912"/>
            <a:ext cx="4287915" cy="4287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4788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prstGeom prst="rect">
            <a:avLst/>
          </a:prstGeom>
          <a:noFill/>
          <a:ln>
            <a:noFill/>
          </a:ln>
        </p:spPr>
        <p:txBody>
          <a:bodyPr wrap="square" lIns="91425" tIns="45700" rIns="91425" bIns="45700" anchor="ctr" anchorCtr="0">
            <a:noAutofit/>
          </a:bodyPr>
          <a:lstStyle/>
          <a:p>
            <a:pPr marL="0" marR="0" lvl="0" indent="-228600" algn="ctr" rtl="0">
              <a:spcBef>
                <a:spcPts val="0"/>
              </a:spcBef>
              <a:buClr>
                <a:schemeClr val="lt1"/>
              </a:buClr>
              <a:buSzPts val="3600"/>
              <a:buFont typeface="Arial"/>
              <a:buNone/>
            </a:pPr>
            <a:r>
              <a:rPr lang="en-US" sz="3600" b="0" i="0" u="none" strike="noStrike" cap="none">
                <a:solidFill>
                  <a:schemeClr val="lt1"/>
                </a:solidFill>
                <a:latin typeface="Arial"/>
                <a:ea typeface="Arial"/>
                <a:cs typeface="Arial"/>
                <a:sym typeface="Arial"/>
              </a:rPr>
              <a:t>Objectives (1 of 3)</a:t>
            </a:r>
          </a:p>
        </p:txBody>
      </p:sp>
      <p:sp>
        <p:nvSpPr>
          <p:cNvPr id="192" name="Shape 192"/>
          <p:cNvSpPr txBox="1">
            <a:spLocks noGrp="1"/>
          </p:cNvSpPr>
          <p:nvPr>
            <p:ph type="body" idx="1"/>
          </p:nvPr>
        </p:nvSpPr>
        <p:spPr>
          <a:xfrm>
            <a:off x="228600" y="1265237"/>
            <a:ext cx="8763000" cy="4830900"/>
          </a:xfrm>
          <a:prstGeom prst="rect">
            <a:avLst/>
          </a:prstGeom>
          <a:noFill/>
          <a:ln>
            <a:noFill/>
          </a:ln>
        </p:spPr>
        <p:txBody>
          <a:bodyPr wrap="square" lIns="91425" tIns="45700" rIns="91425" bIns="45700" anchor="t" anchorCtr="0">
            <a:noAutofit/>
          </a:bodyPr>
          <a:lstStyle/>
          <a:p>
            <a:pPr marL="457200" marR="0" lvl="1" indent="-457200" algn="l" rtl="0">
              <a:spcBef>
                <a:spcPts val="0"/>
              </a:spcBef>
              <a:spcAft>
                <a:spcPts val="0"/>
              </a:spcAft>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Understand software and computer programs</a:t>
            </a:r>
          </a:p>
          <a:p>
            <a:pPr marL="457200" marR="0" lvl="1" indent="-457200" algn="l" rtl="0">
              <a:spcBef>
                <a:spcPts val="520"/>
              </a:spcBef>
              <a:spcAft>
                <a:spcPts val="0"/>
              </a:spcAft>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State the role of a developer in creating computer programs</a:t>
            </a:r>
          </a:p>
          <a:p>
            <a:pPr marL="457200" marR="0" lvl="1" indent="-457200" algn="l" rtl="0">
              <a:spcBef>
                <a:spcPts val="520"/>
              </a:spcBef>
              <a:spcAft>
                <a:spcPts val="0"/>
              </a:spcAft>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Specify the use of a graphical user interface and describe an event-driven program</a:t>
            </a:r>
          </a:p>
          <a:p>
            <a:pPr marL="457200" marR="0" lvl="1" indent="-457200" algn="l" rtl="0">
              <a:spcBef>
                <a:spcPts val="520"/>
              </a:spcBef>
              <a:spcAft>
                <a:spcPts val="0"/>
              </a:spcAft>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Specify the roles of input, processing, output, and data when running a program on a computer</a:t>
            </a:r>
          </a:p>
          <a:p>
            <a:pPr marL="457200" marR="0" lvl="1" indent="-457200" algn="l" rtl="0">
              <a:spcBef>
                <a:spcPts val="520"/>
              </a:spcBef>
              <a:buClr>
                <a:srgbClr val="59305B"/>
              </a:buClr>
              <a:buSzPts val="2600"/>
              <a:buFont typeface="Arial"/>
              <a:buChar char="•"/>
            </a:pPr>
            <a:r>
              <a:rPr lang="en-US" sz="2600" b="0" i="0" u="none" strike="noStrike" cap="none" dirty="0">
                <a:solidFill>
                  <a:srgbClr val="080808"/>
                </a:solidFill>
                <a:latin typeface="Arial"/>
                <a:ea typeface="Arial"/>
                <a:cs typeface="Arial"/>
                <a:sym typeface="Arial"/>
              </a:rPr>
              <a:t>Explain the logical operations a computer program can perform</a:t>
            </a:r>
          </a:p>
        </p:txBody>
      </p:sp>
    </p:spTree>
  </p:cSld>
  <p:clrMapOvr>
    <a:masterClrMapping/>
  </p:clrMapOvr>
</p:sld>
</file>

<file path=ppt/theme/theme1.xml><?xml version="1.0" encoding="utf-8"?>
<a:theme xmlns:a="http://schemas.openxmlformats.org/drawingml/2006/main" name="Sampl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158</TotalTime>
  <Words>2137</Words>
  <Application>Microsoft Office PowerPoint</Application>
  <PresentationFormat>On-screen Show (4:3)</PresentationFormat>
  <Paragraphs>247</Paragraphs>
  <Slides>48</Slides>
  <Notes>48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Courier New</vt:lpstr>
      <vt:lpstr>Arial Black</vt:lpstr>
      <vt:lpstr>Arial</vt:lpstr>
      <vt:lpstr>Noto Sans Symbols</vt:lpstr>
      <vt:lpstr>Calibri</vt:lpstr>
      <vt:lpstr>Sample</vt:lpstr>
      <vt:lpstr>Microsoft Visual Basic 2017  for Windows®, Web, and Database Applications</vt:lpstr>
      <vt:lpstr>Initial Course Objectives</vt:lpstr>
      <vt:lpstr>Initial Course Objectives</vt:lpstr>
      <vt:lpstr>Course Information</vt:lpstr>
      <vt:lpstr>Course Information</vt:lpstr>
      <vt:lpstr>Course Information</vt:lpstr>
      <vt:lpstr>Chapter 1 </vt:lpstr>
      <vt:lpstr>Why is coding so hard?</vt:lpstr>
      <vt:lpstr>Objectives (1 of 3)</vt:lpstr>
      <vt:lpstr>Objectives (2 of 3)</vt:lpstr>
      <vt:lpstr>Objectives (3 of 3)</vt:lpstr>
      <vt:lpstr>Introduction (1 of 6)</vt:lpstr>
      <vt:lpstr>Introduction (2 of 6)</vt:lpstr>
      <vt:lpstr>Introduction (3 of 6)</vt:lpstr>
      <vt:lpstr>Introduction (4 of 6)</vt:lpstr>
      <vt:lpstr>Introduction (5 of 6)</vt:lpstr>
      <vt:lpstr>Introduction (6 of 6)</vt:lpstr>
      <vt:lpstr>Developers, developers, developers!!!!</vt:lpstr>
      <vt:lpstr>Computer Programmers and Developers</vt:lpstr>
      <vt:lpstr>Event-Driven Computer Programs  with a Graphical User Interface (1 of 2)</vt:lpstr>
      <vt:lpstr>Event-Driven Computer Programs  with a Graphical User Interface (2 of 2)</vt:lpstr>
      <vt:lpstr>Input Operation</vt:lpstr>
      <vt:lpstr>Output Operation (1 of 3)</vt:lpstr>
      <vt:lpstr>Output Operation (2 of 3)</vt:lpstr>
      <vt:lpstr>Output Operation (3 of 3)</vt:lpstr>
      <vt:lpstr>Basic Arithmetic Operations</vt:lpstr>
      <vt:lpstr>Logical Operations</vt:lpstr>
      <vt:lpstr>Saving Software and Data</vt:lpstr>
      <vt:lpstr>Visual Basic 2017 and Visual Studio 2017 (1 of 2) </vt:lpstr>
      <vt:lpstr>Visual Basic 2017 and Visual Studio 2017 (2 of 2) </vt:lpstr>
      <vt:lpstr>Visual Studio 2017 Window</vt:lpstr>
      <vt:lpstr>Programming Languages (1 of 2)</vt:lpstr>
      <vt:lpstr>Programming Languages (2 of 2)</vt:lpstr>
      <vt:lpstr>.NET Framework 4.6.2</vt:lpstr>
      <vt:lpstr>.NET Class Library (1 of 2)</vt:lpstr>
      <vt:lpstr>.NET Class Library (2 of 2)</vt:lpstr>
      <vt:lpstr>ADO.NET</vt:lpstr>
      <vt:lpstr>ASP.NET</vt:lpstr>
      <vt:lpstr>Microsoft Intermediate Language and Common Language Runtime (1 of 2)</vt:lpstr>
      <vt:lpstr>Microsoft Intermediate Language and Common Language Runtime (2 of 2)</vt:lpstr>
      <vt:lpstr>Types of Visual Basic 2017 Applications</vt:lpstr>
      <vt:lpstr>Microsoft HoloLens Development</vt:lpstr>
      <vt:lpstr>Microsoft HoloLens Development </vt:lpstr>
      <vt:lpstr>Summary</vt:lpstr>
      <vt:lpstr>Console App from Scratch Demo</vt:lpstr>
      <vt:lpstr>Console App from Scratch…Whhhaaat?</vt:lpstr>
      <vt:lpstr>Console App with Visual Studio</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Visual Basic 2017  for Windows®, Web, and Database Applications</dc:title>
  <cp:lastModifiedBy>MARK MCFADDEN</cp:lastModifiedBy>
  <cp:revision>5</cp:revision>
  <dcterms:modified xsi:type="dcterms:W3CDTF">2018-08-18T15:19:00Z</dcterms:modified>
</cp:coreProperties>
</file>